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latypi Medium"/>
      <p:regular r:id="rId17"/>
    </p:embeddedFont>
    <p:embeddedFont>
      <p:font typeface="Platypi Medium"/>
      <p:regular r:id="rId18"/>
    </p:embeddedFont>
    <p:embeddedFont>
      <p:font typeface="Platypi Medium"/>
      <p:regular r:id="rId19"/>
    </p:embeddedFont>
    <p:embeddedFont>
      <p:font typeface="Platypi Medium"/>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development of the AI Medical Helper faced several key challenges, which we were able to address through innovative solutions.
First, we needed to optimize the query performance of the system to ensure fast and efficient retrieval of relevant medical data. We achieved this by using FAISS, a powerful vector search library, which enabled rapid searching and matching of user queries.
Generating accurate embeddings was also critical to the system's performance. We leveraged pre-trained Hugging Face models to capture the semantic meaning of the medical data, ensuring the embeddings were highly effective.
Finally, prompt engineering for the language model was an iterative process. We refined the prompts over time to ensure the Google PaLM model could process user queries accurately and generate precise, informative responses.
Overall, by addressing these key challenges through thoughtful solutions, we were able to develop a highly capable and efficient AI Medical Helper system.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1655088"/>
            <a:ext cx="4919424" cy="4919424"/>
          </a:xfrm>
          <a:prstGeom prst="rect">
            <a:avLst/>
          </a:prstGeom>
        </p:spPr>
      </p:pic>
      <p:sp>
        <p:nvSpPr>
          <p:cNvPr id="4" name="Text 0"/>
          <p:cNvSpPr/>
          <p:nvPr/>
        </p:nvSpPr>
        <p:spPr>
          <a:xfrm>
            <a:off x="793790" y="200275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Team Name</a:t>
            </a:r>
            <a:endParaRPr lang="en-US" sz="2200" dirty="0"/>
          </a:p>
        </p:txBody>
      </p:sp>
      <p:sp>
        <p:nvSpPr>
          <p:cNvPr id="5" name="Text 1"/>
          <p:cNvSpPr/>
          <p:nvPr/>
        </p:nvSpPr>
        <p:spPr>
          <a:xfrm>
            <a:off x="793790" y="2612231"/>
            <a:ext cx="7556421" cy="362903"/>
          </a:xfrm>
          <a:prstGeom prst="rect">
            <a:avLst/>
          </a:prstGeom>
          <a:noFill/>
          <a:ln/>
        </p:spPr>
        <p:txBody>
          <a:bodyPr wrap="non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Team Gamma</a:t>
            </a:r>
            <a:endParaRPr lang="en-US" sz="1750" dirty="0"/>
          </a:p>
        </p:txBody>
      </p:sp>
      <p:sp>
        <p:nvSpPr>
          <p:cNvPr id="6" name="Text 2"/>
          <p:cNvSpPr/>
          <p:nvPr/>
        </p:nvSpPr>
        <p:spPr>
          <a:xfrm>
            <a:off x="793790" y="331529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Team Members</a:t>
            </a:r>
            <a:endParaRPr lang="en-US" sz="2200" dirty="0"/>
          </a:p>
        </p:txBody>
      </p:sp>
      <p:sp>
        <p:nvSpPr>
          <p:cNvPr id="7" name="Text 3"/>
          <p:cNvSpPr/>
          <p:nvPr/>
        </p:nvSpPr>
        <p:spPr>
          <a:xfrm>
            <a:off x="793790" y="4009787"/>
            <a:ext cx="7556421" cy="362903"/>
          </a:xfrm>
          <a:prstGeom prst="rect">
            <a:avLst/>
          </a:prstGeom>
          <a:noFill/>
          <a:ln/>
        </p:spPr>
        <p:txBody>
          <a:bodyPr wrap="non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Faisal Ali (21ETAI410401)</a:t>
            </a:r>
            <a:endParaRPr lang="en-US" sz="1750" dirty="0"/>
          </a:p>
        </p:txBody>
      </p:sp>
      <p:sp>
        <p:nvSpPr>
          <p:cNvPr id="8" name="Text 4"/>
          <p:cNvSpPr/>
          <p:nvPr/>
        </p:nvSpPr>
        <p:spPr>
          <a:xfrm>
            <a:off x="793790" y="4627840"/>
            <a:ext cx="7556421" cy="362903"/>
          </a:xfrm>
          <a:prstGeom prst="rect">
            <a:avLst/>
          </a:prstGeom>
          <a:noFill/>
          <a:ln/>
        </p:spPr>
        <p:txBody>
          <a:bodyPr wrap="non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Shameer K (21ETAI410046)</a:t>
            </a:r>
            <a:endParaRPr lang="en-US" sz="1750" dirty="0"/>
          </a:p>
        </p:txBody>
      </p:sp>
      <p:sp>
        <p:nvSpPr>
          <p:cNvPr id="9" name="Text 5"/>
          <p:cNvSpPr/>
          <p:nvPr/>
        </p:nvSpPr>
        <p:spPr>
          <a:xfrm>
            <a:off x="793790" y="5245894"/>
            <a:ext cx="7556421" cy="362903"/>
          </a:xfrm>
          <a:prstGeom prst="rect">
            <a:avLst/>
          </a:prstGeom>
          <a:noFill/>
          <a:ln/>
        </p:spPr>
        <p:txBody>
          <a:bodyPr wrap="non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Adithya Atreya GR (21ETAI410029)</a:t>
            </a:r>
            <a:endParaRPr lang="en-US" sz="1750" dirty="0"/>
          </a:p>
        </p:txBody>
      </p:sp>
      <p:sp>
        <p:nvSpPr>
          <p:cNvPr id="10" name="Text 6"/>
          <p:cNvSpPr/>
          <p:nvPr/>
        </p:nvSpPr>
        <p:spPr>
          <a:xfrm>
            <a:off x="793790" y="5863947"/>
            <a:ext cx="7556421" cy="362903"/>
          </a:xfrm>
          <a:prstGeom prst="rect">
            <a:avLst/>
          </a:prstGeom>
          <a:noFill/>
          <a:ln/>
        </p:spPr>
        <p:txBody>
          <a:bodyPr wrap="non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M S Ramaiah University of Applied Sciences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78161"/>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Code Snippets</a:t>
            </a:r>
            <a:endParaRPr lang="en-US" sz="4450" dirty="0"/>
          </a:p>
        </p:txBody>
      </p:sp>
      <p:sp>
        <p:nvSpPr>
          <p:cNvPr id="4" name="Text 1"/>
          <p:cNvSpPr/>
          <p:nvPr/>
        </p:nvSpPr>
        <p:spPr>
          <a:xfrm>
            <a:off x="793790" y="2527102"/>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AI Medical Helper's code is designed to be modular, efficient, and scalable, allowing for future improvements and expansion.</a:t>
            </a:r>
            <a:endParaRPr lang="en-US" sz="1750" dirty="0"/>
          </a:p>
        </p:txBody>
      </p:sp>
      <p:sp>
        <p:nvSpPr>
          <p:cNvPr id="5" name="Shape 2"/>
          <p:cNvSpPr/>
          <p:nvPr/>
        </p:nvSpPr>
        <p:spPr>
          <a:xfrm>
            <a:off x="793790" y="3508058"/>
            <a:ext cx="7556421" cy="3243263"/>
          </a:xfrm>
          <a:prstGeom prst="roundRect">
            <a:avLst>
              <a:gd name="adj" fmla="val 1049"/>
            </a:avLst>
          </a:prstGeom>
          <a:solidFill>
            <a:srgbClr val="F3E3D8"/>
          </a:solidFill>
          <a:ln/>
        </p:spPr>
      </p:sp>
      <p:sp>
        <p:nvSpPr>
          <p:cNvPr id="6" name="Shape 3"/>
          <p:cNvSpPr/>
          <p:nvPr/>
        </p:nvSpPr>
        <p:spPr>
          <a:xfrm>
            <a:off x="782479" y="3508058"/>
            <a:ext cx="7579043" cy="3243263"/>
          </a:xfrm>
          <a:prstGeom prst="roundRect">
            <a:avLst>
              <a:gd name="adj" fmla="val 1049"/>
            </a:avLst>
          </a:prstGeom>
          <a:solidFill>
            <a:srgbClr val="F3E3D8"/>
          </a:solidFill>
          <a:ln/>
        </p:spPr>
      </p:sp>
      <p:sp>
        <p:nvSpPr>
          <p:cNvPr id="7" name="Text 4"/>
          <p:cNvSpPr/>
          <p:nvPr/>
        </p:nvSpPr>
        <p:spPr>
          <a:xfrm>
            <a:off x="1009293" y="3678079"/>
            <a:ext cx="7125414" cy="2903220"/>
          </a:xfrm>
          <a:prstGeom prst="rect">
            <a:avLst/>
          </a:prstGeom>
          <a:noFill/>
          <a:ln/>
        </p:spPr>
        <p:txBody>
          <a:bodyPr wrap="square" lIns="0" tIns="0" rIns="0" bIns="0" rtlCol="0" anchor="t"/>
          <a:lstStyle/>
          <a:p>
            <a:pPr indent="0" marL="0">
              <a:lnSpc>
                <a:spcPts val="2850"/>
              </a:lnSpc>
              <a:buNone/>
            </a:pPr>
            <a:r>
              <a:rPr lang="en-US" sz="1750" dirty="0">
                <a:solidFill>
                  <a:srgbClr val="504C49"/>
                </a:solidFill>
                <a:highlight>
                  <a:srgbClr val="F3E3D8"/>
                </a:highlight>
                <a:latin typeface="Consolas" pitchFamily="34" charset="0"/>
                <a:ea typeface="Consolas" pitchFamily="34" charset="-122"/>
                <a:cs typeface="Consolas" pitchFamily="34" charset="-120"/>
              </a:rPr>
              <a:t>from langchain.document_loaders.csv_loader import CSVLoader
from langchain.embeddings import HuggingFaceEmbeddings
from langchain.vectorstores import FAISS
from langchain.chains import RetrievalQA
from langchain_google_genai import GoogleGenerativeAI
# Load CSV, create embeddings, and use FAISS for vector search.
</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51528"/>
            <a:ext cx="7556421" cy="2934653"/>
          </a:xfrm>
          <a:prstGeom prst="rect">
            <a:avLst/>
          </a:prstGeom>
          <a:noFill/>
          <a:ln/>
        </p:spPr>
        <p:txBody>
          <a:bodyPr wrap="square" lIns="0" tIns="0" rIns="0" bIns="0" rtlCol="0" anchor="t"/>
          <a:lstStyle/>
          <a:p>
            <a:pPr indent="0" marL="0">
              <a:lnSpc>
                <a:spcPts val="7700"/>
              </a:lnSpc>
              <a:buNone/>
            </a:pPr>
            <a:r>
              <a:rPr lang="en-US" sz="6150" dirty="0">
                <a:solidFill>
                  <a:srgbClr val="201B18"/>
                </a:solidFill>
                <a:latin typeface="Platypi Medium" pitchFamily="34" charset="0"/>
                <a:ea typeface="Platypi Medium" pitchFamily="34" charset="-122"/>
                <a:cs typeface="Platypi Medium" pitchFamily="34" charset="-120"/>
              </a:rPr>
              <a:t>AI Medical Helper: End-to-End Project Documentation</a:t>
            </a:r>
            <a:endParaRPr lang="en-US" sz="6150" dirty="0"/>
          </a:p>
        </p:txBody>
      </p:sp>
      <p:sp>
        <p:nvSpPr>
          <p:cNvPr id="4" name="Text 1"/>
          <p:cNvSpPr/>
          <p:nvPr/>
        </p:nvSpPr>
        <p:spPr>
          <a:xfrm>
            <a:off x="793790" y="5026343"/>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This comprehensive document outlines the design, architecture, and implementation of the AI Medical Helper, a system that leverages a Retrieval-Augmented Generation (RAG) approach to provide users with accurate medical information.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7918" y="631150"/>
            <a:ext cx="5082421" cy="635318"/>
          </a:xfrm>
          <a:prstGeom prst="rect">
            <a:avLst/>
          </a:prstGeom>
          <a:noFill/>
          <a:ln/>
        </p:spPr>
        <p:txBody>
          <a:bodyPr wrap="none" lIns="0" tIns="0" rIns="0" bIns="0" rtlCol="0" anchor="t"/>
          <a:lstStyle/>
          <a:p>
            <a:pPr indent="0" marL="0">
              <a:lnSpc>
                <a:spcPts val="5000"/>
              </a:lnSpc>
              <a:buNone/>
            </a:pPr>
            <a:r>
              <a:rPr lang="en-US" sz="4000" dirty="0">
                <a:solidFill>
                  <a:srgbClr val="201B18"/>
                </a:solidFill>
                <a:latin typeface="Platypi Medium" pitchFamily="34" charset="0"/>
                <a:ea typeface="Platypi Medium" pitchFamily="34" charset="-122"/>
                <a:cs typeface="Platypi Medium" pitchFamily="34" charset="-120"/>
              </a:rPr>
              <a:t>Introduction</a:t>
            </a:r>
            <a:endParaRPr lang="en-US" sz="4000" dirty="0"/>
          </a:p>
        </p:txBody>
      </p:sp>
      <p:sp>
        <p:nvSpPr>
          <p:cNvPr id="4" name="Text 1"/>
          <p:cNvSpPr/>
          <p:nvPr/>
        </p:nvSpPr>
        <p:spPr>
          <a:xfrm>
            <a:off x="6197918" y="1571387"/>
            <a:ext cx="7720965" cy="1626394"/>
          </a:xfrm>
          <a:prstGeom prst="rect">
            <a:avLst/>
          </a:prstGeom>
          <a:noFill/>
          <a:ln/>
        </p:spPr>
        <p:txBody>
          <a:bodyPr wrap="square" lIns="0" tIns="0" rIns="0" bIns="0" rtlCol="0" anchor="t"/>
          <a:lstStyle/>
          <a:p>
            <a:pPr indent="0" marL="0">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The AI Medical Helper is designed to provide users with medicine dosages and precautions for various diseases. The system utilizes a Retrieval-Augmented Generation (RAG) approach, which combines advanced natural language processing techniques with a curated knowledge base to provide accurate and relevant medical information.</a:t>
            </a:r>
            <a:endParaRPr lang="en-US" sz="1600" dirty="0"/>
          </a:p>
        </p:txBody>
      </p:sp>
      <p:sp>
        <p:nvSpPr>
          <p:cNvPr id="5" name="Shape 2"/>
          <p:cNvSpPr/>
          <p:nvPr/>
        </p:nvSpPr>
        <p:spPr>
          <a:xfrm>
            <a:off x="6197918" y="3426381"/>
            <a:ext cx="3758922" cy="2472333"/>
          </a:xfrm>
          <a:prstGeom prst="roundRect">
            <a:avLst>
              <a:gd name="adj" fmla="val 1233"/>
            </a:avLst>
          </a:prstGeom>
          <a:solidFill>
            <a:srgbClr val="F9F7F7"/>
          </a:solidFill>
          <a:ln/>
        </p:spPr>
      </p:sp>
      <p:sp>
        <p:nvSpPr>
          <p:cNvPr id="6" name="Text 3"/>
          <p:cNvSpPr/>
          <p:nvPr/>
        </p:nvSpPr>
        <p:spPr>
          <a:xfrm>
            <a:off x="6401157" y="3629620"/>
            <a:ext cx="2541151" cy="317540"/>
          </a:xfrm>
          <a:prstGeom prst="rect">
            <a:avLst/>
          </a:prstGeom>
          <a:noFill/>
          <a:ln/>
        </p:spPr>
        <p:txBody>
          <a:bodyPr wrap="none" lIns="0" tIns="0" rIns="0" bIns="0" rtlCol="0" anchor="t"/>
          <a:lstStyle/>
          <a:p>
            <a:pPr indent="0" marL="0">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Accessibility</a:t>
            </a:r>
            <a:endParaRPr lang="en-US" sz="2000" dirty="0"/>
          </a:p>
        </p:txBody>
      </p:sp>
      <p:sp>
        <p:nvSpPr>
          <p:cNvPr id="7" name="Text 4"/>
          <p:cNvSpPr/>
          <p:nvPr/>
        </p:nvSpPr>
        <p:spPr>
          <a:xfrm>
            <a:off x="6401157" y="4069080"/>
            <a:ext cx="3352443" cy="1626394"/>
          </a:xfrm>
          <a:prstGeom prst="rect">
            <a:avLst/>
          </a:prstGeom>
          <a:noFill/>
          <a:ln/>
        </p:spPr>
        <p:txBody>
          <a:bodyPr wrap="square" lIns="0" tIns="0" rIns="0" bIns="0" rtlCol="0" anchor="t"/>
          <a:lstStyle/>
          <a:p>
            <a:pPr indent="0" marL="0">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The AI Medical Helper aims to simplify access to medical information, empowering users with quick and reliable answers to their health-related queries.</a:t>
            </a:r>
            <a:endParaRPr lang="en-US" sz="1600" dirty="0"/>
          </a:p>
        </p:txBody>
      </p:sp>
      <p:sp>
        <p:nvSpPr>
          <p:cNvPr id="8" name="Shape 5"/>
          <p:cNvSpPr/>
          <p:nvPr/>
        </p:nvSpPr>
        <p:spPr>
          <a:xfrm>
            <a:off x="10160079" y="3426381"/>
            <a:ext cx="3758922" cy="2472333"/>
          </a:xfrm>
          <a:prstGeom prst="roundRect">
            <a:avLst>
              <a:gd name="adj" fmla="val 1233"/>
            </a:avLst>
          </a:prstGeom>
          <a:solidFill>
            <a:srgbClr val="F9F7F7"/>
          </a:solidFill>
          <a:ln/>
        </p:spPr>
      </p:sp>
      <p:sp>
        <p:nvSpPr>
          <p:cNvPr id="9" name="Text 6"/>
          <p:cNvSpPr/>
          <p:nvPr/>
        </p:nvSpPr>
        <p:spPr>
          <a:xfrm>
            <a:off x="10363319" y="3629620"/>
            <a:ext cx="2541151" cy="317540"/>
          </a:xfrm>
          <a:prstGeom prst="rect">
            <a:avLst/>
          </a:prstGeom>
          <a:noFill/>
          <a:ln/>
        </p:spPr>
        <p:txBody>
          <a:bodyPr wrap="none" lIns="0" tIns="0" rIns="0" bIns="0" rtlCol="0" anchor="t"/>
          <a:lstStyle/>
          <a:p>
            <a:pPr indent="0" marL="0">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Convenience</a:t>
            </a:r>
            <a:endParaRPr lang="en-US" sz="2000" dirty="0"/>
          </a:p>
        </p:txBody>
      </p:sp>
      <p:sp>
        <p:nvSpPr>
          <p:cNvPr id="10" name="Text 7"/>
          <p:cNvSpPr/>
          <p:nvPr/>
        </p:nvSpPr>
        <p:spPr>
          <a:xfrm>
            <a:off x="10363319" y="4069080"/>
            <a:ext cx="3352443" cy="1626394"/>
          </a:xfrm>
          <a:prstGeom prst="rect">
            <a:avLst/>
          </a:prstGeom>
          <a:noFill/>
          <a:ln/>
        </p:spPr>
        <p:txBody>
          <a:bodyPr wrap="square" lIns="0" tIns="0" rIns="0" bIns="0" rtlCol="0" anchor="t"/>
          <a:lstStyle/>
          <a:p>
            <a:pPr indent="0" marL="0">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Users can easily interact with the system through a user-friendly interface, obtaining essential medical details without the need for extensive research.</a:t>
            </a:r>
            <a:endParaRPr lang="en-US" sz="1600" dirty="0"/>
          </a:p>
        </p:txBody>
      </p:sp>
      <p:sp>
        <p:nvSpPr>
          <p:cNvPr id="11" name="Shape 8"/>
          <p:cNvSpPr/>
          <p:nvPr/>
        </p:nvSpPr>
        <p:spPr>
          <a:xfrm>
            <a:off x="6197918" y="6101953"/>
            <a:ext cx="7720965" cy="1496497"/>
          </a:xfrm>
          <a:prstGeom prst="roundRect">
            <a:avLst>
              <a:gd name="adj" fmla="val 2038"/>
            </a:avLst>
          </a:prstGeom>
          <a:solidFill>
            <a:srgbClr val="F9F7F7"/>
          </a:solidFill>
          <a:ln/>
        </p:spPr>
      </p:sp>
      <p:sp>
        <p:nvSpPr>
          <p:cNvPr id="12" name="Text 9"/>
          <p:cNvSpPr/>
          <p:nvPr/>
        </p:nvSpPr>
        <p:spPr>
          <a:xfrm>
            <a:off x="6401157" y="6305193"/>
            <a:ext cx="2541151" cy="317540"/>
          </a:xfrm>
          <a:prstGeom prst="rect">
            <a:avLst/>
          </a:prstGeom>
          <a:noFill/>
          <a:ln/>
        </p:spPr>
        <p:txBody>
          <a:bodyPr wrap="none" lIns="0" tIns="0" rIns="0" bIns="0" rtlCol="0" anchor="t"/>
          <a:lstStyle/>
          <a:p>
            <a:pPr indent="0" marL="0">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Accuracy</a:t>
            </a:r>
            <a:endParaRPr lang="en-US" sz="2000" dirty="0"/>
          </a:p>
        </p:txBody>
      </p:sp>
      <p:sp>
        <p:nvSpPr>
          <p:cNvPr id="13" name="Text 10"/>
          <p:cNvSpPr/>
          <p:nvPr/>
        </p:nvSpPr>
        <p:spPr>
          <a:xfrm>
            <a:off x="6401157" y="6744653"/>
            <a:ext cx="7314486" cy="650558"/>
          </a:xfrm>
          <a:prstGeom prst="rect">
            <a:avLst/>
          </a:prstGeom>
          <a:noFill/>
          <a:ln/>
        </p:spPr>
        <p:txBody>
          <a:bodyPr wrap="square" lIns="0" tIns="0" rIns="0" bIns="0" rtlCol="0" anchor="t"/>
          <a:lstStyle/>
          <a:p>
            <a:pPr indent="0" marL="0">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The system leverages a comprehensive medical knowledge base and advanced AI algorithms to ensure the accuracy and reliability of the information provided.</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31971" y="660202"/>
            <a:ext cx="3812977" cy="475059"/>
          </a:xfrm>
          <a:prstGeom prst="rect">
            <a:avLst/>
          </a:prstGeom>
          <a:noFill/>
          <a:ln/>
        </p:spPr>
        <p:txBody>
          <a:bodyPr wrap="none" lIns="0" tIns="0" rIns="0" bIns="0" rtlCol="0" anchor="t"/>
          <a:lstStyle/>
          <a:p>
            <a:pPr indent="0" marL="0">
              <a:lnSpc>
                <a:spcPts val="3700"/>
              </a:lnSpc>
              <a:buNone/>
            </a:pPr>
            <a:r>
              <a:rPr lang="en-US" sz="2950" dirty="0">
                <a:solidFill>
                  <a:srgbClr val="201B18"/>
                </a:solidFill>
                <a:latin typeface="Platypi Medium" pitchFamily="34" charset="0"/>
                <a:ea typeface="Platypi Medium" pitchFamily="34" charset="-122"/>
                <a:cs typeface="Platypi Medium" pitchFamily="34" charset="-120"/>
              </a:rPr>
              <a:t>System Architecture</a:t>
            </a:r>
            <a:endParaRPr lang="en-US" sz="2950" dirty="0"/>
          </a:p>
        </p:txBody>
      </p:sp>
      <p:sp>
        <p:nvSpPr>
          <p:cNvPr id="3" name="Text 1"/>
          <p:cNvSpPr/>
          <p:nvPr/>
        </p:nvSpPr>
        <p:spPr>
          <a:xfrm>
            <a:off x="531971" y="1439228"/>
            <a:ext cx="13566458" cy="243245"/>
          </a:xfrm>
          <a:prstGeom prst="rect">
            <a:avLst/>
          </a:prstGeom>
          <a:noFill/>
          <a:ln/>
        </p:spPr>
        <p:txBody>
          <a:bodyPr wrap="none" lIns="0" tIns="0" rIns="0" bIns="0" rtlCol="0" anchor="t"/>
          <a:lstStyle/>
          <a:p>
            <a:pPr indent="0" marL="0">
              <a:lnSpc>
                <a:spcPts val="1900"/>
              </a:lnSpc>
              <a:buNone/>
            </a:pPr>
            <a:r>
              <a:rPr lang="en-US" sz="1150" dirty="0">
                <a:solidFill>
                  <a:srgbClr val="504C49"/>
                </a:solidFill>
                <a:latin typeface="Source Serif Pro" pitchFamily="34" charset="0"/>
                <a:ea typeface="Source Serif Pro" pitchFamily="34" charset="-122"/>
                <a:cs typeface="Source Serif Pro" pitchFamily="34" charset="-120"/>
              </a:rPr>
              <a:t>The AI Medical Helper's architecture is composed of several key components that work together to provide an efficient and accurate medical information service.</a:t>
            </a:r>
            <a:endParaRPr lang="en-US" sz="1150" dirty="0"/>
          </a:p>
        </p:txBody>
      </p:sp>
      <p:sp>
        <p:nvSpPr>
          <p:cNvPr id="4" name="Shape 2"/>
          <p:cNvSpPr/>
          <p:nvPr/>
        </p:nvSpPr>
        <p:spPr>
          <a:xfrm>
            <a:off x="752237" y="1853446"/>
            <a:ext cx="15240" cy="5715953"/>
          </a:xfrm>
          <a:prstGeom prst="roundRect">
            <a:avLst>
              <a:gd name="adj" fmla="val 149608"/>
            </a:avLst>
          </a:prstGeom>
          <a:solidFill>
            <a:srgbClr val="D8D4D4"/>
          </a:solidFill>
          <a:ln/>
        </p:spPr>
      </p:sp>
      <p:sp>
        <p:nvSpPr>
          <p:cNvPr id="5" name="Shape 3"/>
          <p:cNvSpPr/>
          <p:nvPr/>
        </p:nvSpPr>
        <p:spPr>
          <a:xfrm>
            <a:off x="915591" y="2187773"/>
            <a:ext cx="531971" cy="15240"/>
          </a:xfrm>
          <a:prstGeom prst="roundRect">
            <a:avLst>
              <a:gd name="adj" fmla="val 149608"/>
            </a:avLst>
          </a:prstGeom>
          <a:solidFill>
            <a:srgbClr val="D8D4D4"/>
          </a:solidFill>
          <a:ln/>
        </p:spPr>
      </p:sp>
      <p:sp>
        <p:nvSpPr>
          <p:cNvPr id="6" name="Shape 4"/>
          <p:cNvSpPr/>
          <p:nvPr/>
        </p:nvSpPr>
        <p:spPr>
          <a:xfrm>
            <a:off x="588883" y="2024420"/>
            <a:ext cx="341948" cy="341948"/>
          </a:xfrm>
          <a:prstGeom prst="roundRect">
            <a:avLst>
              <a:gd name="adj" fmla="val 6668"/>
            </a:avLst>
          </a:prstGeom>
          <a:solidFill>
            <a:srgbClr val="F9F7F7"/>
          </a:solidFill>
          <a:ln/>
        </p:spPr>
      </p:sp>
      <p:sp>
        <p:nvSpPr>
          <p:cNvPr id="7" name="Text 5"/>
          <p:cNvSpPr/>
          <p:nvPr/>
        </p:nvSpPr>
        <p:spPr>
          <a:xfrm>
            <a:off x="708660" y="2081332"/>
            <a:ext cx="102394" cy="228005"/>
          </a:xfrm>
          <a:prstGeom prst="rect">
            <a:avLst/>
          </a:prstGeom>
          <a:noFill/>
          <a:ln/>
        </p:spPr>
        <p:txBody>
          <a:bodyPr wrap="none" lIns="0" tIns="0" rIns="0" bIns="0" rtlCol="0" anchor="t"/>
          <a:lstStyle/>
          <a:p>
            <a:pPr algn="ctr" indent="0" marL="0">
              <a:lnSpc>
                <a:spcPts val="1750"/>
              </a:lnSpc>
              <a:buNone/>
            </a:pPr>
            <a:r>
              <a:rPr lang="en-US" sz="1750" dirty="0">
                <a:solidFill>
                  <a:srgbClr val="504C49"/>
                </a:solidFill>
                <a:latin typeface="Platypi Medium" pitchFamily="34" charset="0"/>
                <a:ea typeface="Platypi Medium" pitchFamily="34" charset="-122"/>
                <a:cs typeface="Platypi Medium" pitchFamily="34" charset="-120"/>
              </a:rPr>
              <a:t>1</a:t>
            </a:r>
            <a:endParaRPr lang="en-US" sz="1750" dirty="0"/>
          </a:p>
        </p:txBody>
      </p:sp>
      <p:sp>
        <p:nvSpPr>
          <p:cNvPr id="8" name="Text 6"/>
          <p:cNvSpPr/>
          <p:nvPr/>
        </p:nvSpPr>
        <p:spPr>
          <a:xfrm>
            <a:off x="1595795" y="2005370"/>
            <a:ext cx="1899999" cy="237530"/>
          </a:xfrm>
          <a:prstGeom prst="rect">
            <a:avLst/>
          </a:prstGeom>
          <a:noFill/>
          <a:ln/>
        </p:spPr>
        <p:txBody>
          <a:bodyPr wrap="none" lIns="0" tIns="0" rIns="0" bIns="0" rtlCol="0" anchor="t"/>
          <a:lstStyle/>
          <a:p>
            <a:pPr algn="l" indent="0" marL="0">
              <a:lnSpc>
                <a:spcPts val="1850"/>
              </a:lnSpc>
              <a:buNone/>
            </a:pPr>
            <a:r>
              <a:rPr lang="en-US" sz="1450" dirty="0">
                <a:solidFill>
                  <a:srgbClr val="504C49"/>
                </a:solidFill>
                <a:latin typeface="Platypi Medium" pitchFamily="34" charset="0"/>
                <a:ea typeface="Platypi Medium" pitchFamily="34" charset="-122"/>
                <a:cs typeface="Platypi Medium" pitchFamily="34" charset="-120"/>
              </a:rPr>
              <a:t>CSV Data Loader</a:t>
            </a:r>
            <a:endParaRPr lang="en-US" sz="1450" dirty="0"/>
          </a:p>
        </p:txBody>
      </p:sp>
      <p:sp>
        <p:nvSpPr>
          <p:cNvPr id="9" name="Text 7"/>
          <p:cNvSpPr/>
          <p:nvPr/>
        </p:nvSpPr>
        <p:spPr>
          <a:xfrm>
            <a:off x="1595795" y="2333982"/>
            <a:ext cx="12502634" cy="243245"/>
          </a:xfrm>
          <a:prstGeom prst="rect">
            <a:avLst/>
          </a:prstGeom>
          <a:noFill/>
          <a:ln/>
        </p:spPr>
        <p:txBody>
          <a:bodyPr wrap="none" lIns="0" tIns="0" rIns="0" bIns="0" rtlCol="0" anchor="t"/>
          <a:lstStyle/>
          <a:p>
            <a:pPr algn="l" indent="0" marL="0">
              <a:lnSpc>
                <a:spcPts val="1900"/>
              </a:lnSpc>
              <a:buNone/>
            </a:pPr>
            <a:r>
              <a:rPr lang="en-US" sz="1150" dirty="0">
                <a:solidFill>
                  <a:srgbClr val="504C49"/>
                </a:solidFill>
                <a:latin typeface="Source Serif Pro" pitchFamily="34" charset="0"/>
                <a:ea typeface="Source Serif Pro" pitchFamily="34" charset="-122"/>
                <a:cs typeface="Source Serif Pro" pitchFamily="34" charset="-120"/>
              </a:rPr>
              <a:t>This component is responsible for loading and processing medical data from a structured CSV file, extracting information about diseases, symptoms, and treatment options.</a:t>
            </a:r>
            <a:endParaRPr lang="en-US" sz="1150" dirty="0"/>
          </a:p>
        </p:txBody>
      </p:sp>
      <p:sp>
        <p:nvSpPr>
          <p:cNvPr id="10" name="Shape 8"/>
          <p:cNvSpPr/>
          <p:nvPr/>
        </p:nvSpPr>
        <p:spPr>
          <a:xfrm>
            <a:off x="915591" y="3215402"/>
            <a:ext cx="531971" cy="15240"/>
          </a:xfrm>
          <a:prstGeom prst="roundRect">
            <a:avLst>
              <a:gd name="adj" fmla="val 149608"/>
            </a:avLst>
          </a:prstGeom>
          <a:solidFill>
            <a:srgbClr val="D8D4D4"/>
          </a:solidFill>
          <a:ln/>
        </p:spPr>
      </p:sp>
      <p:sp>
        <p:nvSpPr>
          <p:cNvPr id="11" name="Shape 9"/>
          <p:cNvSpPr/>
          <p:nvPr/>
        </p:nvSpPr>
        <p:spPr>
          <a:xfrm>
            <a:off x="588883" y="3052048"/>
            <a:ext cx="341948" cy="341948"/>
          </a:xfrm>
          <a:prstGeom prst="roundRect">
            <a:avLst>
              <a:gd name="adj" fmla="val 6668"/>
            </a:avLst>
          </a:prstGeom>
          <a:solidFill>
            <a:srgbClr val="F9F7F7"/>
          </a:solidFill>
          <a:ln/>
        </p:spPr>
      </p:sp>
      <p:sp>
        <p:nvSpPr>
          <p:cNvPr id="12" name="Text 10"/>
          <p:cNvSpPr/>
          <p:nvPr/>
        </p:nvSpPr>
        <p:spPr>
          <a:xfrm>
            <a:off x="686157" y="3108960"/>
            <a:ext cx="147280" cy="228005"/>
          </a:xfrm>
          <a:prstGeom prst="rect">
            <a:avLst/>
          </a:prstGeom>
          <a:noFill/>
          <a:ln/>
        </p:spPr>
        <p:txBody>
          <a:bodyPr wrap="none" lIns="0" tIns="0" rIns="0" bIns="0" rtlCol="0" anchor="t"/>
          <a:lstStyle/>
          <a:p>
            <a:pPr algn="ctr" indent="0" marL="0">
              <a:lnSpc>
                <a:spcPts val="1750"/>
              </a:lnSpc>
              <a:buNone/>
            </a:pPr>
            <a:r>
              <a:rPr lang="en-US" sz="1750" dirty="0">
                <a:solidFill>
                  <a:srgbClr val="504C49"/>
                </a:solidFill>
                <a:latin typeface="Platypi Medium" pitchFamily="34" charset="0"/>
                <a:ea typeface="Platypi Medium" pitchFamily="34" charset="-122"/>
                <a:cs typeface="Platypi Medium" pitchFamily="34" charset="-120"/>
              </a:rPr>
              <a:t>2</a:t>
            </a:r>
            <a:endParaRPr lang="en-US" sz="1750" dirty="0"/>
          </a:p>
        </p:txBody>
      </p:sp>
      <p:sp>
        <p:nvSpPr>
          <p:cNvPr id="13" name="Text 11"/>
          <p:cNvSpPr/>
          <p:nvPr/>
        </p:nvSpPr>
        <p:spPr>
          <a:xfrm>
            <a:off x="1595795" y="3032998"/>
            <a:ext cx="2156936" cy="237530"/>
          </a:xfrm>
          <a:prstGeom prst="rect">
            <a:avLst/>
          </a:prstGeom>
          <a:noFill/>
          <a:ln/>
        </p:spPr>
        <p:txBody>
          <a:bodyPr wrap="none" lIns="0" tIns="0" rIns="0" bIns="0" rtlCol="0" anchor="t"/>
          <a:lstStyle/>
          <a:p>
            <a:pPr algn="l" indent="0" marL="0">
              <a:lnSpc>
                <a:spcPts val="1850"/>
              </a:lnSpc>
              <a:buNone/>
            </a:pPr>
            <a:r>
              <a:rPr lang="en-US" sz="1450" dirty="0">
                <a:solidFill>
                  <a:srgbClr val="504C49"/>
                </a:solidFill>
                <a:latin typeface="Platypi Medium" pitchFamily="34" charset="0"/>
                <a:ea typeface="Platypi Medium" pitchFamily="34" charset="-122"/>
                <a:cs typeface="Platypi Medium" pitchFamily="34" charset="-120"/>
              </a:rPr>
              <a:t>Embedding Generation</a:t>
            </a:r>
            <a:endParaRPr lang="en-US" sz="1450" dirty="0"/>
          </a:p>
        </p:txBody>
      </p:sp>
      <p:sp>
        <p:nvSpPr>
          <p:cNvPr id="14" name="Text 12"/>
          <p:cNvSpPr/>
          <p:nvPr/>
        </p:nvSpPr>
        <p:spPr>
          <a:xfrm>
            <a:off x="1595795" y="3361611"/>
            <a:ext cx="12502634" cy="486489"/>
          </a:xfrm>
          <a:prstGeom prst="rect">
            <a:avLst/>
          </a:prstGeom>
          <a:noFill/>
          <a:ln/>
        </p:spPr>
        <p:txBody>
          <a:bodyPr wrap="square" lIns="0" tIns="0" rIns="0" bIns="0" rtlCol="0" anchor="t"/>
          <a:lstStyle/>
          <a:p>
            <a:pPr algn="l" indent="0" marL="0">
              <a:lnSpc>
                <a:spcPts val="1900"/>
              </a:lnSpc>
              <a:buNone/>
            </a:pPr>
            <a:r>
              <a:rPr lang="en-US" sz="1150" dirty="0">
                <a:solidFill>
                  <a:srgbClr val="504C49"/>
                </a:solidFill>
                <a:latin typeface="Source Serif Pro" pitchFamily="34" charset="0"/>
                <a:ea typeface="Source Serif Pro" pitchFamily="34" charset="-122"/>
                <a:cs typeface="Source Serif Pro" pitchFamily="34" charset="-120"/>
              </a:rPr>
              <a:t>Text data from the CSV file is converted into numerical embeddings using state-of-the-art Hugging Face models. These embeddings capture the semantic meaning of the text, enabling efficient similarity searches.</a:t>
            </a:r>
            <a:endParaRPr lang="en-US" sz="1150" dirty="0"/>
          </a:p>
        </p:txBody>
      </p:sp>
      <p:sp>
        <p:nvSpPr>
          <p:cNvPr id="15" name="Shape 13"/>
          <p:cNvSpPr/>
          <p:nvPr/>
        </p:nvSpPr>
        <p:spPr>
          <a:xfrm>
            <a:off x="915591" y="4486275"/>
            <a:ext cx="531971" cy="15240"/>
          </a:xfrm>
          <a:prstGeom prst="roundRect">
            <a:avLst>
              <a:gd name="adj" fmla="val 149608"/>
            </a:avLst>
          </a:prstGeom>
          <a:solidFill>
            <a:srgbClr val="D8D4D4"/>
          </a:solidFill>
          <a:ln/>
        </p:spPr>
      </p:sp>
      <p:sp>
        <p:nvSpPr>
          <p:cNvPr id="16" name="Shape 14"/>
          <p:cNvSpPr/>
          <p:nvPr/>
        </p:nvSpPr>
        <p:spPr>
          <a:xfrm>
            <a:off x="588883" y="4322921"/>
            <a:ext cx="341948" cy="341948"/>
          </a:xfrm>
          <a:prstGeom prst="roundRect">
            <a:avLst>
              <a:gd name="adj" fmla="val 6668"/>
            </a:avLst>
          </a:prstGeom>
          <a:solidFill>
            <a:srgbClr val="F9F7F7"/>
          </a:solidFill>
          <a:ln/>
        </p:spPr>
      </p:sp>
      <p:sp>
        <p:nvSpPr>
          <p:cNvPr id="17" name="Text 15"/>
          <p:cNvSpPr/>
          <p:nvPr/>
        </p:nvSpPr>
        <p:spPr>
          <a:xfrm>
            <a:off x="688658" y="4379833"/>
            <a:ext cx="142280" cy="228005"/>
          </a:xfrm>
          <a:prstGeom prst="rect">
            <a:avLst/>
          </a:prstGeom>
          <a:noFill/>
          <a:ln/>
        </p:spPr>
        <p:txBody>
          <a:bodyPr wrap="none" lIns="0" tIns="0" rIns="0" bIns="0" rtlCol="0" anchor="t"/>
          <a:lstStyle/>
          <a:p>
            <a:pPr algn="ctr" indent="0" marL="0">
              <a:lnSpc>
                <a:spcPts val="1750"/>
              </a:lnSpc>
              <a:buNone/>
            </a:pPr>
            <a:r>
              <a:rPr lang="en-US" sz="1750" dirty="0">
                <a:solidFill>
                  <a:srgbClr val="504C49"/>
                </a:solidFill>
                <a:latin typeface="Platypi Medium" pitchFamily="34" charset="0"/>
                <a:ea typeface="Platypi Medium" pitchFamily="34" charset="-122"/>
                <a:cs typeface="Platypi Medium" pitchFamily="34" charset="-120"/>
              </a:rPr>
              <a:t>3</a:t>
            </a:r>
            <a:endParaRPr lang="en-US" sz="1750" dirty="0"/>
          </a:p>
        </p:txBody>
      </p:sp>
      <p:sp>
        <p:nvSpPr>
          <p:cNvPr id="18" name="Text 16"/>
          <p:cNvSpPr/>
          <p:nvPr/>
        </p:nvSpPr>
        <p:spPr>
          <a:xfrm>
            <a:off x="1595795" y="4303871"/>
            <a:ext cx="1899999" cy="237530"/>
          </a:xfrm>
          <a:prstGeom prst="rect">
            <a:avLst/>
          </a:prstGeom>
          <a:noFill/>
          <a:ln/>
        </p:spPr>
        <p:txBody>
          <a:bodyPr wrap="none" lIns="0" tIns="0" rIns="0" bIns="0" rtlCol="0" anchor="t"/>
          <a:lstStyle/>
          <a:p>
            <a:pPr algn="l" indent="0" marL="0">
              <a:lnSpc>
                <a:spcPts val="1850"/>
              </a:lnSpc>
              <a:buNone/>
            </a:pPr>
            <a:r>
              <a:rPr lang="en-US" sz="1450" dirty="0">
                <a:solidFill>
                  <a:srgbClr val="504C49"/>
                </a:solidFill>
                <a:latin typeface="Platypi Medium" pitchFamily="34" charset="0"/>
                <a:ea typeface="Platypi Medium" pitchFamily="34" charset="-122"/>
                <a:cs typeface="Platypi Medium" pitchFamily="34" charset="-120"/>
              </a:rPr>
              <a:t>Vector Search</a:t>
            </a:r>
            <a:endParaRPr lang="en-US" sz="1450" dirty="0"/>
          </a:p>
        </p:txBody>
      </p:sp>
      <p:sp>
        <p:nvSpPr>
          <p:cNvPr id="19" name="Text 17"/>
          <p:cNvSpPr/>
          <p:nvPr/>
        </p:nvSpPr>
        <p:spPr>
          <a:xfrm>
            <a:off x="1595795" y="4632484"/>
            <a:ext cx="12502634" cy="486489"/>
          </a:xfrm>
          <a:prstGeom prst="rect">
            <a:avLst/>
          </a:prstGeom>
          <a:noFill/>
          <a:ln/>
        </p:spPr>
        <p:txBody>
          <a:bodyPr wrap="square" lIns="0" tIns="0" rIns="0" bIns="0" rtlCol="0" anchor="t"/>
          <a:lstStyle/>
          <a:p>
            <a:pPr algn="l" indent="0" marL="0">
              <a:lnSpc>
                <a:spcPts val="1900"/>
              </a:lnSpc>
              <a:buNone/>
            </a:pPr>
            <a:r>
              <a:rPr lang="en-US" sz="1150" dirty="0">
                <a:solidFill>
                  <a:srgbClr val="504C49"/>
                </a:solidFill>
                <a:latin typeface="Source Serif Pro" pitchFamily="34" charset="0"/>
                <a:ea typeface="Source Serif Pro" pitchFamily="34" charset="-122"/>
                <a:cs typeface="Source Serif Pro" pitchFamily="34" charset="-120"/>
              </a:rPr>
              <a:t>FAISS (Facebook AI Similarity Search) is utilized to perform efficient similarity searches within the embedding space. This allows the system to retrieve relevant medical data based on user queries.</a:t>
            </a:r>
            <a:endParaRPr lang="en-US" sz="1150" dirty="0"/>
          </a:p>
        </p:txBody>
      </p:sp>
      <p:sp>
        <p:nvSpPr>
          <p:cNvPr id="20" name="Shape 18"/>
          <p:cNvSpPr/>
          <p:nvPr/>
        </p:nvSpPr>
        <p:spPr>
          <a:xfrm>
            <a:off x="915591" y="5757148"/>
            <a:ext cx="531971" cy="15240"/>
          </a:xfrm>
          <a:prstGeom prst="roundRect">
            <a:avLst>
              <a:gd name="adj" fmla="val 149608"/>
            </a:avLst>
          </a:prstGeom>
          <a:solidFill>
            <a:srgbClr val="D8D4D4"/>
          </a:solidFill>
          <a:ln/>
        </p:spPr>
      </p:sp>
      <p:sp>
        <p:nvSpPr>
          <p:cNvPr id="21" name="Shape 19"/>
          <p:cNvSpPr/>
          <p:nvPr/>
        </p:nvSpPr>
        <p:spPr>
          <a:xfrm>
            <a:off x="588883" y="5593794"/>
            <a:ext cx="341948" cy="341948"/>
          </a:xfrm>
          <a:prstGeom prst="roundRect">
            <a:avLst>
              <a:gd name="adj" fmla="val 6668"/>
            </a:avLst>
          </a:prstGeom>
          <a:solidFill>
            <a:srgbClr val="F9F7F7"/>
          </a:solidFill>
          <a:ln/>
        </p:spPr>
      </p:sp>
      <p:sp>
        <p:nvSpPr>
          <p:cNvPr id="22" name="Text 20"/>
          <p:cNvSpPr/>
          <p:nvPr/>
        </p:nvSpPr>
        <p:spPr>
          <a:xfrm>
            <a:off x="683895" y="5650706"/>
            <a:ext cx="151805" cy="228005"/>
          </a:xfrm>
          <a:prstGeom prst="rect">
            <a:avLst/>
          </a:prstGeom>
          <a:noFill/>
          <a:ln/>
        </p:spPr>
        <p:txBody>
          <a:bodyPr wrap="none" lIns="0" tIns="0" rIns="0" bIns="0" rtlCol="0" anchor="t"/>
          <a:lstStyle/>
          <a:p>
            <a:pPr algn="ctr" indent="0" marL="0">
              <a:lnSpc>
                <a:spcPts val="1750"/>
              </a:lnSpc>
              <a:buNone/>
            </a:pPr>
            <a:r>
              <a:rPr lang="en-US" sz="1750" dirty="0">
                <a:solidFill>
                  <a:srgbClr val="504C49"/>
                </a:solidFill>
                <a:latin typeface="Platypi Medium" pitchFamily="34" charset="0"/>
                <a:ea typeface="Platypi Medium" pitchFamily="34" charset="-122"/>
                <a:cs typeface="Platypi Medium" pitchFamily="34" charset="-120"/>
              </a:rPr>
              <a:t>4</a:t>
            </a:r>
            <a:endParaRPr lang="en-US" sz="1750" dirty="0"/>
          </a:p>
        </p:txBody>
      </p:sp>
      <p:sp>
        <p:nvSpPr>
          <p:cNvPr id="23" name="Text 21"/>
          <p:cNvSpPr/>
          <p:nvPr/>
        </p:nvSpPr>
        <p:spPr>
          <a:xfrm>
            <a:off x="1595795" y="5574744"/>
            <a:ext cx="1899999" cy="237530"/>
          </a:xfrm>
          <a:prstGeom prst="rect">
            <a:avLst/>
          </a:prstGeom>
          <a:noFill/>
          <a:ln/>
        </p:spPr>
        <p:txBody>
          <a:bodyPr wrap="none" lIns="0" tIns="0" rIns="0" bIns="0" rtlCol="0" anchor="t"/>
          <a:lstStyle/>
          <a:p>
            <a:pPr algn="l" indent="0" marL="0">
              <a:lnSpc>
                <a:spcPts val="1850"/>
              </a:lnSpc>
              <a:buNone/>
            </a:pPr>
            <a:r>
              <a:rPr lang="en-US" sz="1450" dirty="0">
                <a:solidFill>
                  <a:srgbClr val="504C49"/>
                </a:solidFill>
                <a:latin typeface="Platypi Medium" pitchFamily="34" charset="0"/>
                <a:ea typeface="Platypi Medium" pitchFamily="34" charset="-122"/>
                <a:cs typeface="Platypi Medium" pitchFamily="34" charset="-120"/>
              </a:rPr>
              <a:t>LLM Query</a:t>
            </a:r>
            <a:endParaRPr lang="en-US" sz="1450" dirty="0"/>
          </a:p>
        </p:txBody>
      </p:sp>
      <p:sp>
        <p:nvSpPr>
          <p:cNvPr id="24" name="Text 22"/>
          <p:cNvSpPr/>
          <p:nvPr/>
        </p:nvSpPr>
        <p:spPr>
          <a:xfrm>
            <a:off x="1595795" y="5903357"/>
            <a:ext cx="12502634" cy="486489"/>
          </a:xfrm>
          <a:prstGeom prst="rect">
            <a:avLst/>
          </a:prstGeom>
          <a:noFill/>
          <a:ln/>
        </p:spPr>
        <p:txBody>
          <a:bodyPr wrap="square" lIns="0" tIns="0" rIns="0" bIns="0" rtlCol="0" anchor="t"/>
          <a:lstStyle/>
          <a:p>
            <a:pPr algn="l" indent="0" marL="0">
              <a:lnSpc>
                <a:spcPts val="1900"/>
              </a:lnSpc>
              <a:buNone/>
            </a:pPr>
            <a:r>
              <a:rPr lang="en-US" sz="1150" dirty="0">
                <a:solidFill>
                  <a:srgbClr val="504C49"/>
                </a:solidFill>
                <a:latin typeface="Source Serif Pro" pitchFamily="34" charset="0"/>
                <a:ea typeface="Source Serif Pro" pitchFamily="34" charset="-122"/>
                <a:cs typeface="Source Serif Pro" pitchFamily="34" charset="-120"/>
              </a:rPr>
              <a:t>Google PaLM, a powerful language model, processes user queries and generates responses based on the retrieved medical information. This component leverages the LLM's ability to understand natural language and produce human-like text.</a:t>
            </a:r>
            <a:endParaRPr lang="en-US" sz="1150" dirty="0"/>
          </a:p>
        </p:txBody>
      </p:sp>
      <p:sp>
        <p:nvSpPr>
          <p:cNvPr id="25" name="Shape 23"/>
          <p:cNvSpPr/>
          <p:nvPr/>
        </p:nvSpPr>
        <p:spPr>
          <a:xfrm>
            <a:off x="915591" y="7028021"/>
            <a:ext cx="531971" cy="15240"/>
          </a:xfrm>
          <a:prstGeom prst="roundRect">
            <a:avLst>
              <a:gd name="adj" fmla="val 149608"/>
            </a:avLst>
          </a:prstGeom>
          <a:solidFill>
            <a:srgbClr val="D8D4D4"/>
          </a:solidFill>
          <a:ln/>
        </p:spPr>
      </p:sp>
      <p:sp>
        <p:nvSpPr>
          <p:cNvPr id="26" name="Shape 24"/>
          <p:cNvSpPr/>
          <p:nvPr/>
        </p:nvSpPr>
        <p:spPr>
          <a:xfrm>
            <a:off x="588883" y="6864667"/>
            <a:ext cx="341948" cy="341948"/>
          </a:xfrm>
          <a:prstGeom prst="roundRect">
            <a:avLst>
              <a:gd name="adj" fmla="val 6668"/>
            </a:avLst>
          </a:prstGeom>
          <a:solidFill>
            <a:srgbClr val="F9F7F7"/>
          </a:solidFill>
          <a:ln/>
        </p:spPr>
      </p:sp>
      <p:sp>
        <p:nvSpPr>
          <p:cNvPr id="27" name="Text 25"/>
          <p:cNvSpPr/>
          <p:nvPr/>
        </p:nvSpPr>
        <p:spPr>
          <a:xfrm>
            <a:off x="686395" y="6921579"/>
            <a:ext cx="146804" cy="228005"/>
          </a:xfrm>
          <a:prstGeom prst="rect">
            <a:avLst/>
          </a:prstGeom>
          <a:noFill/>
          <a:ln/>
        </p:spPr>
        <p:txBody>
          <a:bodyPr wrap="none" lIns="0" tIns="0" rIns="0" bIns="0" rtlCol="0" anchor="t"/>
          <a:lstStyle/>
          <a:p>
            <a:pPr algn="ctr" indent="0" marL="0">
              <a:lnSpc>
                <a:spcPts val="1750"/>
              </a:lnSpc>
              <a:buNone/>
            </a:pPr>
            <a:r>
              <a:rPr lang="en-US" sz="1750" dirty="0">
                <a:solidFill>
                  <a:srgbClr val="504C49"/>
                </a:solidFill>
                <a:latin typeface="Platypi Medium" pitchFamily="34" charset="0"/>
                <a:ea typeface="Platypi Medium" pitchFamily="34" charset="-122"/>
                <a:cs typeface="Platypi Medium" pitchFamily="34" charset="-120"/>
              </a:rPr>
              <a:t>5</a:t>
            </a:r>
            <a:endParaRPr lang="en-US" sz="1750" dirty="0"/>
          </a:p>
        </p:txBody>
      </p:sp>
      <p:sp>
        <p:nvSpPr>
          <p:cNvPr id="28" name="Text 26"/>
          <p:cNvSpPr/>
          <p:nvPr/>
        </p:nvSpPr>
        <p:spPr>
          <a:xfrm>
            <a:off x="1595795" y="6845618"/>
            <a:ext cx="1899999" cy="237530"/>
          </a:xfrm>
          <a:prstGeom prst="rect">
            <a:avLst/>
          </a:prstGeom>
          <a:noFill/>
          <a:ln/>
        </p:spPr>
        <p:txBody>
          <a:bodyPr wrap="none" lIns="0" tIns="0" rIns="0" bIns="0" rtlCol="0" anchor="t"/>
          <a:lstStyle/>
          <a:p>
            <a:pPr algn="l" indent="0" marL="0">
              <a:lnSpc>
                <a:spcPts val="1850"/>
              </a:lnSpc>
              <a:buNone/>
            </a:pPr>
            <a:r>
              <a:rPr lang="en-US" sz="1450" dirty="0">
                <a:solidFill>
                  <a:srgbClr val="504C49"/>
                </a:solidFill>
                <a:latin typeface="Platypi Medium" pitchFamily="34" charset="0"/>
                <a:ea typeface="Platypi Medium" pitchFamily="34" charset="-122"/>
                <a:cs typeface="Platypi Medium" pitchFamily="34" charset="-120"/>
              </a:rPr>
              <a:t>Output</a:t>
            </a:r>
            <a:endParaRPr lang="en-US" sz="1450" dirty="0"/>
          </a:p>
        </p:txBody>
      </p:sp>
      <p:sp>
        <p:nvSpPr>
          <p:cNvPr id="29" name="Text 27"/>
          <p:cNvSpPr/>
          <p:nvPr/>
        </p:nvSpPr>
        <p:spPr>
          <a:xfrm>
            <a:off x="1595795" y="7174230"/>
            <a:ext cx="12502634" cy="243245"/>
          </a:xfrm>
          <a:prstGeom prst="rect">
            <a:avLst/>
          </a:prstGeom>
          <a:noFill/>
          <a:ln/>
        </p:spPr>
        <p:txBody>
          <a:bodyPr wrap="none" lIns="0" tIns="0" rIns="0" bIns="0" rtlCol="0" anchor="t"/>
          <a:lstStyle/>
          <a:p>
            <a:pPr algn="l" indent="0" marL="0">
              <a:lnSpc>
                <a:spcPts val="1900"/>
              </a:lnSpc>
              <a:buNone/>
            </a:pPr>
            <a:r>
              <a:rPr lang="en-US" sz="1150" dirty="0">
                <a:solidFill>
                  <a:srgbClr val="504C49"/>
                </a:solidFill>
                <a:latin typeface="Source Serif Pro" pitchFamily="34" charset="0"/>
                <a:ea typeface="Source Serif Pro" pitchFamily="34" charset="-122"/>
                <a:cs typeface="Source Serif Pro" pitchFamily="34" charset="-120"/>
              </a:rPr>
              <a:t>The generated responses are structured and presented to the user in a clear and concise format, providing a comprehensive overview of the relevant medical information.</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39948" y="424220"/>
            <a:ext cx="4497824" cy="482203"/>
          </a:xfrm>
          <a:prstGeom prst="rect">
            <a:avLst/>
          </a:prstGeom>
          <a:noFill/>
          <a:ln/>
        </p:spPr>
        <p:txBody>
          <a:bodyPr wrap="none" lIns="0" tIns="0" rIns="0" bIns="0" rtlCol="0" anchor="t"/>
          <a:lstStyle/>
          <a:p>
            <a:pPr indent="0" marL="0">
              <a:lnSpc>
                <a:spcPts val="3750"/>
              </a:lnSpc>
              <a:buNone/>
            </a:pPr>
            <a:r>
              <a:rPr lang="en-US" sz="3000" dirty="0">
                <a:solidFill>
                  <a:srgbClr val="201B18"/>
                </a:solidFill>
                <a:latin typeface="Platypi Medium" pitchFamily="34" charset="0"/>
                <a:ea typeface="Platypi Medium" pitchFamily="34" charset="-122"/>
                <a:cs typeface="Platypi Medium" pitchFamily="34" charset="-120"/>
              </a:rPr>
              <a:t>Implementation Details</a:t>
            </a:r>
            <a:endParaRPr lang="en-US" sz="3000" dirty="0"/>
          </a:p>
        </p:txBody>
      </p:sp>
      <p:sp>
        <p:nvSpPr>
          <p:cNvPr id="3" name="Text 1"/>
          <p:cNvSpPr/>
          <p:nvPr/>
        </p:nvSpPr>
        <p:spPr>
          <a:xfrm>
            <a:off x="539948" y="1214914"/>
            <a:ext cx="13550503" cy="246817"/>
          </a:xfrm>
          <a:prstGeom prst="rect">
            <a:avLst/>
          </a:prstGeom>
          <a:noFill/>
          <a:ln/>
        </p:spPr>
        <p:txBody>
          <a:bodyPr wrap="none" lIns="0" tIns="0" rIns="0" bIns="0" rtlCol="0" anchor="t"/>
          <a:lstStyle/>
          <a:p>
            <a:pPr indent="0" marL="0">
              <a:lnSpc>
                <a:spcPts val="1900"/>
              </a:lnSpc>
              <a:buNone/>
            </a:pPr>
            <a:r>
              <a:rPr lang="en-US" sz="1200" dirty="0">
                <a:solidFill>
                  <a:srgbClr val="504C49"/>
                </a:solidFill>
                <a:latin typeface="Source Serif Pro" pitchFamily="34" charset="0"/>
                <a:ea typeface="Source Serif Pro" pitchFamily="34" charset="-122"/>
                <a:cs typeface="Source Serif Pro" pitchFamily="34" charset="-120"/>
              </a:rPr>
              <a:t>The implementation of the AI Medical Helper involves a meticulous process of data preparation, embedding generation, vector database integration, and LLM integration.</a:t>
            </a:r>
            <a:endParaRPr lang="en-US" sz="1200" dirty="0"/>
          </a:p>
        </p:txBody>
      </p:sp>
      <p:pic>
        <p:nvPicPr>
          <p:cNvPr id="4" name="Image 0" descr="preencoded.png">    </p:cNvPr>
          <p:cNvPicPr>
            <a:picLocks noChangeAspect="1"/>
          </p:cNvPicPr>
          <p:nvPr/>
        </p:nvPicPr>
        <p:blipFill>
          <a:blip r:embed="rId1"/>
          <a:stretch>
            <a:fillRect/>
          </a:stretch>
        </p:blipFill>
        <p:spPr>
          <a:xfrm>
            <a:off x="539948" y="1635204"/>
            <a:ext cx="771406" cy="1234321"/>
          </a:xfrm>
          <a:prstGeom prst="rect">
            <a:avLst/>
          </a:prstGeom>
        </p:spPr>
      </p:pic>
      <p:sp>
        <p:nvSpPr>
          <p:cNvPr id="5" name="Text 2"/>
          <p:cNvSpPr/>
          <p:nvPr/>
        </p:nvSpPr>
        <p:spPr>
          <a:xfrm>
            <a:off x="1542693" y="1789390"/>
            <a:ext cx="1928574" cy="241102"/>
          </a:xfrm>
          <a:prstGeom prst="rect">
            <a:avLst/>
          </a:prstGeom>
          <a:noFill/>
          <a:ln/>
        </p:spPr>
        <p:txBody>
          <a:bodyPr wrap="none" lIns="0" tIns="0" rIns="0" bIns="0" rtlCol="0" anchor="t"/>
          <a:lstStyle/>
          <a:p>
            <a:pPr algn="l" indent="0" marL="0">
              <a:lnSpc>
                <a:spcPts val="1850"/>
              </a:lnSpc>
              <a:buNone/>
            </a:pPr>
            <a:r>
              <a:rPr lang="en-US" sz="1500" dirty="0">
                <a:solidFill>
                  <a:srgbClr val="504C49"/>
                </a:solidFill>
                <a:latin typeface="Platypi Medium" pitchFamily="34" charset="0"/>
                <a:ea typeface="Platypi Medium" pitchFamily="34" charset="-122"/>
                <a:cs typeface="Platypi Medium" pitchFamily="34" charset="-120"/>
              </a:rPr>
              <a:t>Data Loading</a:t>
            </a:r>
            <a:endParaRPr lang="en-US" sz="1500" dirty="0"/>
          </a:p>
        </p:txBody>
      </p:sp>
      <p:sp>
        <p:nvSpPr>
          <p:cNvPr id="6" name="Text 3"/>
          <p:cNvSpPr/>
          <p:nvPr/>
        </p:nvSpPr>
        <p:spPr>
          <a:xfrm>
            <a:off x="1542693" y="2123003"/>
            <a:ext cx="12547759" cy="493633"/>
          </a:xfrm>
          <a:prstGeom prst="rect">
            <a:avLst/>
          </a:prstGeom>
          <a:noFill/>
          <a:ln/>
        </p:spPr>
        <p:txBody>
          <a:bodyPr wrap="square" lIns="0" tIns="0" rIns="0" bIns="0" rtlCol="0" anchor="t"/>
          <a:lstStyle/>
          <a:p>
            <a:pPr algn="l" indent="0" marL="0">
              <a:lnSpc>
                <a:spcPts val="1900"/>
              </a:lnSpc>
              <a:buNone/>
            </a:pPr>
            <a:r>
              <a:rPr lang="en-US" sz="1200" dirty="0">
                <a:solidFill>
                  <a:srgbClr val="504C49"/>
                </a:solidFill>
                <a:latin typeface="Source Serif Pro" pitchFamily="34" charset="0"/>
                <a:ea typeface="Source Serif Pro" pitchFamily="34" charset="-122"/>
                <a:cs typeface="Source Serif Pro" pitchFamily="34" charset="-120"/>
              </a:rPr>
              <a:t>The CSV file containing medical data is loaded using the CSVLoader from the LangChain library. This loader extracts the relevant information from the CSV file and prepares it for further processing.</a:t>
            </a:r>
            <a:endParaRPr lang="en-US" sz="1200" dirty="0"/>
          </a:p>
        </p:txBody>
      </p:sp>
      <p:pic>
        <p:nvPicPr>
          <p:cNvPr id="7" name="Image 1" descr="preencoded.png">    </p:cNvPr>
          <p:cNvPicPr>
            <a:picLocks noChangeAspect="1"/>
          </p:cNvPicPr>
          <p:nvPr/>
        </p:nvPicPr>
        <p:blipFill>
          <a:blip r:embed="rId2"/>
          <a:stretch>
            <a:fillRect/>
          </a:stretch>
        </p:blipFill>
        <p:spPr>
          <a:xfrm>
            <a:off x="539948" y="2869525"/>
            <a:ext cx="771406" cy="1234321"/>
          </a:xfrm>
          <a:prstGeom prst="rect">
            <a:avLst/>
          </a:prstGeom>
        </p:spPr>
      </p:pic>
      <p:sp>
        <p:nvSpPr>
          <p:cNvPr id="8" name="Text 4"/>
          <p:cNvSpPr/>
          <p:nvPr/>
        </p:nvSpPr>
        <p:spPr>
          <a:xfrm>
            <a:off x="1542693" y="3023711"/>
            <a:ext cx="2189440" cy="241102"/>
          </a:xfrm>
          <a:prstGeom prst="rect">
            <a:avLst/>
          </a:prstGeom>
          <a:noFill/>
          <a:ln/>
        </p:spPr>
        <p:txBody>
          <a:bodyPr wrap="none" lIns="0" tIns="0" rIns="0" bIns="0" rtlCol="0" anchor="t"/>
          <a:lstStyle/>
          <a:p>
            <a:pPr algn="l" indent="0" marL="0">
              <a:lnSpc>
                <a:spcPts val="1850"/>
              </a:lnSpc>
              <a:buNone/>
            </a:pPr>
            <a:r>
              <a:rPr lang="en-US" sz="1500" dirty="0">
                <a:solidFill>
                  <a:srgbClr val="504C49"/>
                </a:solidFill>
                <a:latin typeface="Platypi Medium" pitchFamily="34" charset="0"/>
                <a:ea typeface="Platypi Medium" pitchFamily="34" charset="-122"/>
                <a:cs typeface="Platypi Medium" pitchFamily="34" charset="-120"/>
              </a:rPr>
              <a:t>Embedding Generation</a:t>
            </a:r>
            <a:endParaRPr lang="en-US" sz="1500" dirty="0"/>
          </a:p>
        </p:txBody>
      </p:sp>
      <p:sp>
        <p:nvSpPr>
          <p:cNvPr id="9" name="Text 5"/>
          <p:cNvSpPr/>
          <p:nvPr/>
        </p:nvSpPr>
        <p:spPr>
          <a:xfrm>
            <a:off x="1542693" y="3357324"/>
            <a:ext cx="12547759" cy="493633"/>
          </a:xfrm>
          <a:prstGeom prst="rect">
            <a:avLst/>
          </a:prstGeom>
          <a:noFill/>
          <a:ln/>
        </p:spPr>
        <p:txBody>
          <a:bodyPr wrap="square" lIns="0" tIns="0" rIns="0" bIns="0" rtlCol="0" anchor="t"/>
          <a:lstStyle/>
          <a:p>
            <a:pPr algn="l" indent="0" marL="0">
              <a:lnSpc>
                <a:spcPts val="1900"/>
              </a:lnSpc>
              <a:buNone/>
            </a:pPr>
            <a:r>
              <a:rPr lang="en-US" sz="1200" dirty="0">
                <a:solidFill>
                  <a:srgbClr val="504C49"/>
                </a:solidFill>
                <a:latin typeface="Source Serif Pro" pitchFamily="34" charset="0"/>
                <a:ea typeface="Source Serif Pro" pitchFamily="34" charset="-122"/>
                <a:cs typeface="Source Serif Pro" pitchFamily="34" charset="-120"/>
              </a:rPr>
              <a:t>Hugging Face Embeddings are used to generate numerical representations of the text data. These embeddings capture the semantic meaning of the text, allowing for efficient similarity searches.</a:t>
            </a:r>
            <a:endParaRPr lang="en-US" sz="1200" dirty="0"/>
          </a:p>
        </p:txBody>
      </p:sp>
      <p:pic>
        <p:nvPicPr>
          <p:cNvPr id="10" name="Image 2" descr="preencoded.png">    </p:cNvPr>
          <p:cNvPicPr>
            <a:picLocks noChangeAspect="1"/>
          </p:cNvPicPr>
          <p:nvPr/>
        </p:nvPicPr>
        <p:blipFill>
          <a:blip r:embed="rId3"/>
          <a:stretch>
            <a:fillRect/>
          </a:stretch>
        </p:blipFill>
        <p:spPr>
          <a:xfrm>
            <a:off x="539948" y="4103846"/>
            <a:ext cx="771406" cy="1234321"/>
          </a:xfrm>
          <a:prstGeom prst="rect">
            <a:avLst/>
          </a:prstGeom>
        </p:spPr>
      </p:pic>
      <p:sp>
        <p:nvSpPr>
          <p:cNvPr id="11" name="Text 6"/>
          <p:cNvSpPr/>
          <p:nvPr/>
        </p:nvSpPr>
        <p:spPr>
          <a:xfrm>
            <a:off x="1542693" y="4258032"/>
            <a:ext cx="2674382" cy="241102"/>
          </a:xfrm>
          <a:prstGeom prst="rect">
            <a:avLst/>
          </a:prstGeom>
          <a:noFill/>
          <a:ln/>
        </p:spPr>
        <p:txBody>
          <a:bodyPr wrap="none" lIns="0" tIns="0" rIns="0" bIns="0" rtlCol="0" anchor="t"/>
          <a:lstStyle/>
          <a:p>
            <a:pPr algn="l" indent="0" marL="0">
              <a:lnSpc>
                <a:spcPts val="1850"/>
              </a:lnSpc>
              <a:buNone/>
            </a:pPr>
            <a:r>
              <a:rPr lang="en-US" sz="1500" dirty="0">
                <a:solidFill>
                  <a:srgbClr val="504C49"/>
                </a:solidFill>
                <a:latin typeface="Platypi Medium" pitchFamily="34" charset="0"/>
                <a:ea typeface="Platypi Medium" pitchFamily="34" charset="-122"/>
                <a:cs typeface="Platypi Medium" pitchFamily="34" charset="-120"/>
              </a:rPr>
              <a:t>Vector Database Integration</a:t>
            </a:r>
            <a:endParaRPr lang="en-US" sz="1500" dirty="0"/>
          </a:p>
        </p:txBody>
      </p:sp>
      <p:sp>
        <p:nvSpPr>
          <p:cNvPr id="12" name="Text 7"/>
          <p:cNvSpPr/>
          <p:nvPr/>
        </p:nvSpPr>
        <p:spPr>
          <a:xfrm>
            <a:off x="1542693" y="4591645"/>
            <a:ext cx="12547759" cy="246817"/>
          </a:xfrm>
          <a:prstGeom prst="rect">
            <a:avLst/>
          </a:prstGeom>
          <a:noFill/>
          <a:ln/>
        </p:spPr>
        <p:txBody>
          <a:bodyPr wrap="none" lIns="0" tIns="0" rIns="0" bIns="0" rtlCol="0" anchor="t"/>
          <a:lstStyle/>
          <a:p>
            <a:pPr algn="l" indent="0" marL="0">
              <a:lnSpc>
                <a:spcPts val="1900"/>
              </a:lnSpc>
              <a:buNone/>
            </a:pPr>
            <a:r>
              <a:rPr lang="en-US" sz="1200" dirty="0">
                <a:solidFill>
                  <a:srgbClr val="504C49"/>
                </a:solidFill>
                <a:latin typeface="Source Serif Pro" pitchFamily="34" charset="0"/>
                <a:ea typeface="Source Serif Pro" pitchFamily="34" charset="-122"/>
                <a:cs typeface="Source Serif Pro" pitchFamily="34" charset="-120"/>
              </a:rPr>
              <a:t>FAISS is integrated to store and search the generated embeddings efficiently. This allows the system to quickly retrieve relevant medical information based on user queries.</a:t>
            </a:r>
            <a:endParaRPr lang="en-US" sz="1200" dirty="0"/>
          </a:p>
        </p:txBody>
      </p:sp>
      <p:pic>
        <p:nvPicPr>
          <p:cNvPr id="13" name="Image 3" descr="preencoded.png">    </p:cNvPr>
          <p:cNvPicPr>
            <a:picLocks noChangeAspect="1"/>
          </p:cNvPicPr>
          <p:nvPr/>
        </p:nvPicPr>
        <p:blipFill>
          <a:blip r:embed="rId4"/>
          <a:stretch>
            <a:fillRect/>
          </a:stretch>
        </p:blipFill>
        <p:spPr>
          <a:xfrm>
            <a:off x="539948" y="5338167"/>
            <a:ext cx="771406" cy="1234321"/>
          </a:xfrm>
          <a:prstGeom prst="rect">
            <a:avLst/>
          </a:prstGeom>
        </p:spPr>
      </p:pic>
      <p:sp>
        <p:nvSpPr>
          <p:cNvPr id="14" name="Text 8"/>
          <p:cNvSpPr/>
          <p:nvPr/>
        </p:nvSpPr>
        <p:spPr>
          <a:xfrm>
            <a:off x="1542693" y="5492353"/>
            <a:ext cx="1928574" cy="241102"/>
          </a:xfrm>
          <a:prstGeom prst="rect">
            <a:avLst/>
          </a:prstGeom>
          <a:noFill/>
          <a:ln/>
        </p:spPr>
        <p:txBody>
          <a:bodyPr wrap="none" lIns="0" tIns="0" rIns="0" bIns="0" rtlCol="0" anchor="t"/>
          <a:lstStyle/>
          <a:p>
            <a:pPr algn="l" indent="0" marL="0">
              <a:lnSpc>
                <a:spcPts val="1850"/>
              </a:lnSpc>
              <a:buNone/>
            </a:pPr>
            <a:r>
              <a:rPr lang="en-US" sz="1500" dirty="0">
                <a:solidFill>
                  <a:srgbClr val="504C49"/>
                </a:solidFill>
                <a:latin typeface="Platypi Medium" pitchFamily="34" charset="0"/>
                <a:ea typeface="Platypi Medium" pitchFamily="34" charset="-122"/>
                <a:cs typeface="Platypi Medium" pitchFamily="34" charset="-120"/>
              </a:rPr>
              <a:t>LLM Integration</a:t>
            </a:r>
            <a:endParaRPr lang="en-US" sz="1500" dirty="0"/>
          </a:p>
        </p:txBody>
      </p:sp>
      <p:sp>
        <p:nvSpPr>
          <p:cNvPr id="15" name="Text 9"/>
          <p:cNvSpPr/>
          <p:nvPr/>
        </p:nvSpPr>
        <p:spPr>
          <a:xfrm>
            <a:off x="1542693" y="5825966"/>
            <a:ext cx="12547759" cy="246817"/>
          </a:xfrm>
          <a:prstGeom prst="rect">
            <a:avLst/>
          </a:prstGeom>
          <a:noFill/>
          <a:ln/>
        </p:spPr>
        <p:txBody>
          <a:bodyPr wrap="none" lIns="0" tIns="0" rIns="0" bIns="0" rtlCol="0" anchor="t"/>
          <a:lstStyle/>
          <a:p>
            <a:pPr algn="l" indent="0" marL="0">
              <a:lnSpc>
                <a:spcPts val="1900"/>
              </a:lnSpc>
              <a:buNone/>
            </a:pPr>
            <a:r>
              <a:rPr lang="en-US" sz="1200" dirty="0">
                <a:solidFill>
                  <a:srgbClr val="504C49"/>
                </a:solidFill>
                <a:latin typeface="Source Serif Pro" pitchFamily="34" charset="0"/>
                <a:ea typeface="Source Serif Pro" pitchFamily="34" charset="-122"/>
                <a:cs typeface="Source Serif Pro" pitchFamily="34" charset="-120"/>
              </a:rPr>
              <a:t>LangChain is utilized to structure prompts for Google PaLM, enabling the system to effectively process user queries and generate accurate responses.</a:t>
            </a:r>
            <a:endParaRPr lang="en-US" sz="1200" dirty="0"/>
          </a:p>
        </p:txBody>
      </p:sp>
      <p:pic>
        <p:nvPicPr>
          <p:cNvPr id="16" name="Image 4" descr="preencoded.png">    </p:cNvPr>
          <p:cNvPicPr>
            <a:picLocks noChangeAspect="1"/>
          </p:cNvPicPr>
          <p:nvPr/>
        </p:nvPicPr>
        <p:blipFill>
          <a:blip r:embed="rId5"/>
          <a:stretch>
            <a:fillRect/>
          </a:stretch>
        </p:blipFill>
        <p:spPr>
          <a:xfrm>
            <a:off x="539948" y="6572488"/>
            <a:ext cx="771406" cy="1234321"/>
          </a:xfrm>
          <a:prstGeom prst="rect">
            <a:avLst/>
          </a:prstGeom>
        </p:spPr>
      </p:pic>
      <p:sp>
        <p:nvSpPr>
          <p:cNvPr id="17" name="Text 10"/>
          <p:cNvSpPr/>
          <p:nvPr/>
        </p:nvSpPr>
        <p:spPr>
          <a:xfrm>
            <a:off x="1542693" y="6726674"/>
            <a:ext cx="1928574" cy="241102"/>
          </a:xfrm>
          <a:prstGeom prst="rect">
            <a:avLst/>
          </a:prstGeom>
          <a:noFill/>
          <a:ln/>
        </p:spPr>
        <p:txBody>
          <a:bodyPr wrap="none" lIns="0" tIns="0" rIns="0" bIns="0" rtlCol="0" anchor="t"/>
          <a:lstStyle/>
          <a:p>
            <a:pPr algn="l" indent="0" marL="0">
              <a:lnSpc>
                <a:spcPts val="1850"/>
              </a:lnSpc>
              <a:buNone/>
            </a:pPr>
            <a:r>
              <a:rPr lang="en-US" sz="1500" dirty="0">
                <a:solidFill>
                  <a:srgbClr val="504C49"/>
                </a:solidFill>
                <a:latin typeface="Platypi Medium" pitchFamily="34" charset="0"/>
                <a:ea typeface="Platypi Medium" pitchFamily="34" charset="-122"/>
                <a:cs typeface="Platypi Medium" pitchFamily="34" charset="-120"/>
              </a:rPr>
              <a:t>User Interface</a:t>
            </a:r>
            <a:endParaRPr lang="en-US" sz="1500" dirty="0"/>
          </a:p>
        </p:txBody>
      </p:sp>
      <p:sp>
        <p:nvSpPr>
          <p:cNvPr id="18" name="Text 11"/>
          <p:cNvSpPr/>
          <p:nvPr/>
        </p:nvSpPr>
        <p:spPr>
          <a:xfrm>
            <a:off x="1542693" y="7060287"/>
            <a:ext cx="12547759" cy="493633"/>
          </a:xfrm>
          <a:prstGeom prst="rect">
            <a:avLst/>
          </a:prstGeom>
          <a:noFill/>
          <a:ln/>
        </p:spPr>
        <p:txBody>
          <a:bodyPr wrap="square" lIns="0" tIns="0" rIns="0" bIns="0" rtlCol="0" anchor="t"/>
          <a:lstStyle/>
          <a:p>
            <a:pPr algn="l" indent="0" marL="0">
              <a:lnSpc>
                <a:spcPts val="1900"/>
              </a:lnSpc>
              <a:buNone/>
            </a:pPr>
            <a:r>
              <a:rPr lang="en-US" sz="1200" dirty="0">
                <a:solidFill>
                  <a:srgbClr val="504C49"/>
                </a:solidFill>
                <a:latin typeface="Source Serif Pro" pitchFamily="34" charset="0"/>
                <a:ea typeface="Source Serif Pro" pitchFamily="34" charset="-122"/>
                <a:cs typeface="Source Serif Pro" pitchFamily="34" charset="-120"/>
              </a:rPr>
              <a:t>A Streamlit frontend is implemented to provide a user-friendly interface for interacting with the AI Medical Helper. Users can submit their queries, receive responses, and navigate through the system with ease.</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2119" y="598765"/>
            <a:ext cx="5443776" cy="680442"/>
          </a:xfrm>
          <a:prstGeom prst="rect">
            <a:avLst/>
          </a:prstGeom>
          <a:noFill/>
          <a:ln/>
        </p:spPr>
        <p:txBody>
          <a:bodyPr wrap="none" lIns="0" tIns="0" rIns="0" bIns="0" rtlCol="0" anchor="t"/>
          <a:lstStyle/>
          <a:p>
            <a:pPr indent="0" marL="0">
              <a:lnSpc>
                <a:spcPts val="5350"/>
              </a:lnSpc>
              <a:buNone/>
            </a:pPr>
            <a:r>
              <a:rPr lang="en-US" sz="4250" dirty="0">
                <a:solidFill>
                  <a:srgbClr val="201B18"/>
                </a:solidFill>
                <a:latin typeface="Platypi Medium" pitchFamily="34" charset="0"/>
                <a:ea typeface="Platypi Medium" pitchFamily="34" charset="-122"/>
                <a:cs typeface="Platypi Medium" pitchFamily="34" charset="-120"/>
              </a:rPr>
              <a:t>Tech Stack</a:t>
            </a:r>
            <a:endParaRPr lang="en-US" sz="4250" dirty="0"/>
          </a:p>
        </p:txBody>
      </p:sp>
      <p:sp>
        <p:nvSpPr>
          <p:cNvPr id="3" name="Text 1"/>
          <p:cNvSpPr/>
          <p:nvPr/>
        </p:nvSpPr>
        <p:spPr>
          <a:xfrm>
            <a:off x="762119" y="1714619"/>
            <a:ext cx="13106162" cy="696754"/>
          </a:xfrm>
          <a:prstGeom prst="rect">
            <a:avLst/>
          </a:prstGeom>
          <a:noFill/>
          <a:ln/>
        </p:spPr>
        <p:txBody>
          <a:bodyPr wrap="square" lIns="0" tIns="0" rIns="0" bIns="0" rtlCol="0" anchor="t"/>
          <a:lstStyle/>
          <a:p>
            <a:pPr indent="0" marL="0">
              <a:lnSpc>
                <a:spcPts val="2700"/>
              </a:lnSpc>
              <a:buNone/>
            </a:pPr>
            <a:r>
              <a:rPr lang="en-US" sz="1700" dirty="0">
                <a:solidFill>
                  <a:srgbClr val="504C49"/>
                </a:solidFill>
                <a:latin typeface="Source Serif Pro" pitchFamily="34" charset="0"/>
                <a:ea typeface="Source Serif Pro" pitchFamily="34" charset="-122"/>
                <a:cs typeface="Source Serif Pro" pitchFamily="34" charset="-120"/>
              </a:rPr>
              <a:t>The AI Medical Helper relies on a carefully selected tech stack, each component contributing to the overall functionality and efficiency of the system.</a:t>
            </a:r>
            <a:endParaRPr lang="en-US" sz="1700" dirty="0"/>
          </a:p>
        </p:txBody>
      </p:sp>
      <p:sp>
        <p:nvSpPr>
          <p:cNvPr id="4" name="Text 2"/>
          <p:cNvSpPr/>
          <p:nvPr/>
        </p:nvSpPr>
        <p:spPr>
          <a:xfrm>
            <a:off x="762119" y="2873931"/>
            <a:ext cx="2721888" cy="340162"/>
          </a:xfrm>
          <a:prstGeom prst="rect">
            <a:avLst/>
          </a:prstGeom>
          <a:noFill/>
          <a:ln/>
        </p:spPr>
        <p:txBody>
          <a:bodyPr wrap="none" lIns="0" tIns="0" rIns="0" bIns="0" rtlCol="0" anchor="t"/>
          <a:lstStyle/>
          <a:p>
            <a:pPr indent="0" marL="0">
              <a:lnSpc>
                <a:spcPts val="2650"/>
              </a:lnSpc>
              <a:buNone/>
            </a:pPr>
            <a:r>
              <a:rPr lang="en-US" sz="2100" dirty="0">
                <a:solidFill>
                  <a:srgbClr val="201B18"/>
                </a:solidFill>
                <a:latin typeface="Platypi Medium" pitchFamily="34" charset="0"/>
                <a:ea typeface="Platypi Medium" pitchFamily="34" charset="-122"/>
                <a:cs typeface="Platypi Medium" pitchFamily="34" charset="-120"/>
              </a:rPr>
              <a:t>LangChain</a:t>
            </a:r>
            <a:endParaRPr lang="en-US" sz="2100" dirty="0"/>
          </a:p>
        </p:txBody>
      </p:sp>
      <p:sp>
        <p:nvSpPr>
          <p:cNvPr id="5" name="Text 3"/>
          <p:cNvSpPr/>
          <p:nvPr/>
        </p:nvSpPr>
        <p:spPr>
          <a:xfrm>
            <a:off x="762119" y="3431738"/>
            <a:ext cx="4014073" cy="1393508"/>
          </a:xfrm>
          <a:prstGeom prst="rect">
            <a:avLst/>
          </a:prstGeom>
          <a:noFill/>
          <a:ln/>
        </p:spPr>
        <p:txBody>
          <a:bodyPr wrap="square" lIns="0" tIns="0" rIns="0" bIns="0" rtlCol="0" anchor="t"/>
          <a:lstStyle/>
          <a:p>
            <a:pPr indent="0" marL="0">
              <a:lnSpc>
                <a:spcPts val="2700"/>
              </a:lnSpc>
              <a:buNone/>
            </a:pPr>
            <a:r>
              <a:rPr lang="en-US" sz="1700" dirty="0">
                <a:solidFill>
                  <a:srgbClr val="504C49"/>
                </a:solidFill>
                <a:latin typeface="Source Serif Pro" pitchFamily="34" charset="0"/>
                <a:ea typeface="Source Serif Pro" pitchFamily="34" charset="-122"/>
                <a:cs typeface="Source Serif Pro" pitchFamily="34" charset="-120"/>
              </a:rPr>
              <a:t>A powerful library that orchestrates the embedding and LLM workflows, providing a flexible and efficient framework for building AI applications.</a:t>
            </a:r>
            <a:endParaRPr lang="en-US" sz="1700" dirty="0"/>
          </a:p>
        </p:txBody>
      </p:sp>
      <p:sp>
        <p:nvSpPr>
          <p:cNvPr id="6" name="Text 4"/>
          <p:cNvSpPr/>
          <p:nvPr/>
        </p:nvSpPr>
        <p:spPr>
          <a:xfrm>
            <a:off x="5315069" y="2873931"/>
            <a:ext cx="2721888" cy="340162"/>
          </a:xfrm>
          <a:prstGeom prst="rect">
            <a:avLst/>
          </a:prstGeom>
          <a:noFill/>
          <a:ln/>
        </p:spPr>
        <p:txBody>
          <a:bodyPr wrap="none" lIns="0" tIns="0" rIns="0" bIns="0" rtlCol="0" anchor="t"/>
          <a:lstStyle/>
          <a:p>
            <a:pPr indent="0" marL="0">
              <a:lnSpc>
                <a:spcPts val="2650"/>
              </a:lnSpc>
              <a:buNone/>
            </a:pPr>
            <a:r>
              <a:rPr lang="en-US" sz="2100" dirty="0">
                <a:solidFill>
                  <a:srgbClr val="201B18"/>
                </a:solidFill>
                <a:latin typeface="Platypi Medium" pitchFamily="34" charset="0"/>
                <a:ea typeface="Platypi Medium" pitchFamily="34" charset="-122"/>
                <a:cs typeface="Platypi Medium" pitchFamily="34" charset="-120"/>
              </a:rPr>
              <a:t>FAISS</a:t>
            </a:r>
            <a:endParaRPr lang="en-US" sz="2100" dirty="0"/>
          </a:p>
        </p:txBody>
      </p:sp>
      <p:sp>
        <p:nvSpPr>
          <p:cNvPr id="7" name="Text 5"/>
          <p:cNvSpPr/>
          <p:nvPr/>
        </p:nvSpPr>
        <p:spPr>
          <a:xfrm>
            <a:off x="5315069" y="3431738"/>
            <a:ext cx="4014073" cy="1741884"/>
          </a:xfrm>
          <a:prstGeom prst="rect">
            <a:avLst/>
          </a:prstGeom>
          <a:noFill/>
          <a:ln/>
        </p:spPr>
        <p:txBody>
          <a:bodyPr wrap="square" lIns="0" tIns="0" rIns="0" bIns="0" rtlCol="0" anchor="t"/>
          <a:lstStyle/>
          <a:p>
            <a:pPr indent="0" marL="0">
              <a:lnSpc>
                <a:spcPts val="2700"/>
              </a:lnSpc>
              <a:buNone/>
            </a:pPr>
            <a:r>
              <a:rPr lang="en-US" sz="1700" dirty="0">
                <a:solidFill>
                  <a:srgbClr val="504C49"/>
                </a:solidFill>
                <a:latin typeface="Source Serif Pro" pitchFamily="34" charset="0"/>
                <a:ea typeface="Source Serif Pro" pitchFamily="34" charset="-122"/>
                <a:cs typeface="Source Serif Pro" pitchFamily="34" charset="-120"/>
              </a:rPr>
              <a:t>A library optimized for efficient similarity search in vector space, enabling the system to quickly retrieve relevant medical information based on user queries.</a:t>
            </a:r>
            <a:endParaRPr lang="en-US" sz="1700" dirty="0"/>
          </a:p>
        </p:txBody>
      </p:sp>
      <p:sp>
        <p:nvSpPr>
          <p:cNvPr id="8" name="Text 6"/>
          <p:cNvSpPr/>
          <p:nvPr/>
        </p:nvSpPr>
        <p:spPr>
          <a:xfrm>
            <a:off x="9868019" y="2873931"/>
            <a:ext cx="2721888" cy="340162"/>
          </a:xfrm>
          <a:prstGeom prst="rect">
            <a:avLst/>
          </a:prstGeom>
          <a:noFill/>
          <a:ln/>
        </p:spPr>
        <p:txBody>
          <a:bodyPr wrap="none" lIns="0" tIns="0" rIns="0" bIns="0" rtlCol="0" anchor="t"/>
          <a:lstStyle/>
          <a:p>
            <a:pPr indent="0" marL="0">
              <a:lnSpc>
                <a:spcPts val="2650"/>
              </a:lnSpc>
              <a:buNone/>
            </a:pPr>
            <a:r>
              <a:rPr lang="en-US" sz="2100" dirty="0">
                <a:solidFill>
                  <a:srgbClr val="201B18"/>
                </a:solidFill>
                <a:latin typeface="Platypi Medium" pitchFamily="34" charset="0"/>
                <a:ea typeface="Platypi Medium" pitchFamily="34" charset="-122"/>
                <a:cs typeface="Platypi Medium" pitchFamily="34" charset="-120"/>
              </a:rPr>
              <a:t>Hugging Face</a:t>
            </a:r>
            <a:endParaRPr lang="en-US" sz="2100" dirty="0"/>
          </a:p>
        </p:txBody>
      </p:sp>
      <p:sp>
        <p:nvSpPr>
          <p:cNvPr id="9" name="Text 7"/>
          <p:cNvSpPr/>
          <p:nvPr/>
        </p:nvSpPr>
        <p:spPr>
          <a:xfrm>
            <a:off x="9868019" y="3431738"/>
            <a:ext cx="4014073" cy="1741884"/>
          </a:xfrm>
          <a:prstGeom prst="rect">
            <a:avLst/>
          </a:prstGeom>
          <a:noFill/>
          <a:ln/>
        </p:spPr>
        <p:txBody>
          <a:bodyPr wrap="square" lIns="0" tIns="0" rIns="0" bIns="0" rtlCol="0" anchor="t"/>
          <a:lstStyle/>
          <a:p>
            <a:pPr indent="0" marL="0">
              <a:lnSpc>
                <a:spcPts val="2700"/>
              </a:lnSpc>
              <a:buNone/>
            </a:pPr>
            <a:r>
              <a:rPr lang="en-US" sz="1700" dirty="0">
                <a:solidFill>
                  <a:srgbClr val="504C49"/>
                </a:solidFill>
                <a:latin typeface="Source Serif Pro" pitchFamily="34" charset="0"/>
                <a:ea typeface="Source Serif Pro" pitchFamily="34" charset="-122"/>
                <a:cs typeface="Source Serif Pro" pitchFamily="34" charset="-120"/>
              </a:rPr>
              <a:t>A platform that provides access to pre-trained language models and embedding generation tools, streamlining the process of generating embeddings for text data.</a:t>
            </a:r>
            <a:endParaRPr lang="en-US" sz="1700" dirty="0"/>
          </a:p>
        </p:txBody>
      </p:sp>
      <p:sp>
        <p:nvSpPr>
          <p:cNvPr id="10" name="Text 8"/>
          <p:cNvSpPr/>
          <p:nvPr/>
        </p:nvSpPr>
        <p:spPr>
          <a:xfrm>
            <a:off x="762119" y="5832158"/>
            <a:ext cx="2721888" cy="340162"/>
          </a:xfrm>
          <a:prstGeom prst="rect">
            <a:avLst/>
          </a:prstGeom>
          <a:noFill/>
          <a:ln/>
        </p:spPr>
        <p:txBody>
          <a:bodyPr wrap="none" lIns="0" tIns="0" rIns="0" bIns="0" rtlCol="0" anchor="t"/>
          <a:lstStyle/>
          <a:p>
            <a:pPr indent="0" marL="0">
              <a:lnSpc>
                <a:spcPts val="2650"/>
              </a:lnSpc>
              <a:buNone/>
            </a:pPr>
            <a:r>
              <a:rPr lang="en-US" sz="2100" dirty="0">
                <a:solidFill>
                  <a:srgbClr val="201B18"/>
                </a:solidFill>
                <a:latin typeface="Platypi Medium" pitchFamily="34" charset="0"/>
                <a:ea typeface="Platypi Medium" pitchFamily="34" charset="-122"/>
                <a:cs typeface="Platypi Medium" pitchFamily="34" charset="-120"/>
              </a:rPr>
              <a:t>Google PaLM</a:t>
            </a:r>
            <a:endParaRPr lang="en-US" sz="2100" dirty="0"/>
          </a:p>
        </p:txBody>
      </p:sp>
      <p:sp>
        <p:nvSpPr>
          <p:cNvPr id="11" name="Text 9"/>
          <p:cNvSpPr/>
          <p:nvPr/>
        </p:nvSpPr>
        <p:spPr>
          <a:xfrm>
            <a:off x="762119" y="6389965"/>
            <a:ext cx="6287453" cy="1045131"/>
          </a:xfrm>
          <a:prstGeom prst="rect">
            <a:avLst/>
          </a:prstGeom>
          <a:noFill/>
          <a:ln/>
        </p:spPr>
        <p:txBody>
          <a:bodyPr wrap="square" lIns="0" tIns="0" rIns="0" bIns="0" rtlCol="0" anchor="t"/>
          <a:lstStyle/>
          <a:p>
            <a:pPr indent="0" marL="0">
              <a:lnSpc>
                <a:spcPts val="2700"/>
              </a:lnSpc>
              <a:buNone/>
            </a:pPr>
            <a:r>
              <a:rPr lang="en-US" sz="1700" dirty="0">
                <a:solidFill>
                  <a:srgbClr val="504C49"/>
                </a:solidFill>
                <a:latin typeface="Source Serif Pro" pitchFamily="34" charset="0"/>
                <a:ea typeface="Source Serif Pro" pitchFamily="34" charset="-122"/>
                <a:cs typeface="Source Serif Pro" pitchFamily="34" charset="-120"/>
              </a:rPr>
              <a:t>A powerful language model capable of processing complex queries and generating human-like responses, providing accurate and informative answers to user inquiries.</a:t>
            </a:r>
            <a:endParaRPr lang="en-US" sz="1700" dirty="0"/>
          </a:p>
        </p:txBody>
      </p:sp>
      <p:sp>
        <p:nvSpPr>
          <p:cNvPr id="12" name="Text 10"/>
          <p:cNvSpPr/>
          <p:nvPr/>
        </p:nvSpPr>
        <p:spPr>
          <a:xfrm>
            <a:off x="7588448" y="5832158"/>
            <a:ext cx="2721888" cy="340162"/>
          </a:xfrm>
          <a:prstGeom prst="rect">
            <a:avLst/>
          </a:prstGeom>
          <a:noFill/>
          <a:ln/>
        </p:spPr>
        <p:txBody>
          <a:bodyPr wrap="none" lIns="0" tIns="0" rIns="0" bIns="0" rtlCol="0" anchor="t"/>
          <a:lstStyle/>
          <a:p>
            <a:pPr indent="0" marL="0">
              <a:lnSpc>
                <a:spcPts val="2650"/>
              </a:lnSpc>
              <a:buNone/>
            </a:pPr>
            <a:r>
              <a:rPr lang="en-US" sz="2100" dirty="0">
                <a:solidFill>
                  <a:srgbClr val="201B18"/>
                </a:solidFill>
                <a:latin typeface="Platypi Medium" pitchFamily="34" charset="0"/>
                <a:ea typeface="Platypi Medium" pitchFamily="34" charset="-122"/>
                <a:cs typeface="Platypi Medium" pitchFamily="34" charset="-120"/>
              </a:rPr>
              <a:t>Streamlit</a:t>
            </a:r>
            <a:endParaRPr lang="en-US" sz="2100" dirty="0"/>
          </a:p>
        </p:txBody>
      </p:sp>
      <p:sp>
        <p:nvSpPr>
          <p:cNvPr id="13" name="Text 11"/>
          <p:cNvSpPr/>
          <p:nvPr/>
        </p:nvSpPr>
        <p:spPr>
          <a:xfrm>
            <a:off x="7588448" y="6389965"/>
            <a:ext cx="6287453" cy="1045131"/>
          </a:xfrm>
          <a:prstGeom prst="rect">
            <a:avLst/>
          </a:prstGeom>
          <a:noFill/>
          <a:ln/>
        </p:spPr>
        <p:txBody>
          <a:bodyPr wrap="square" lIns="0" tIns="0" rIns="0" bIns="0" rtlCol="0" anchor="t"/>
          <a:lstStyle/>
          <a:p>
            <a:pPr indent="0" marL="0">
              <a:lnSpc>
                <a:spcPts val="2700"/>
              </a:lnSpc>
              <a:buNone/>
            </a:pPr>
            <a:r>
              <a:rPr lang="en-US" sz="1700" dirty="0">
                <a:solidFill>
                  <a:srgbClr val="504C49"/>
                </a:solidFill>
                <a:latin typeface="Source Serif Pro" pitchFamily="34" charset="0"/>
                <a:ea typeface="Source Serif Pro" pitchFamily="34" charset="-122"/>
                <a:cs typeface="Source Serif Pro" pitchFamily="34" charset="-120"/>
              </a:rPr>
              <a:t>A framework for building user-friendly web applications, providing an intuitive interface for users to interact with the AI Medical Helper.</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75696" y="1603296"/>
            <a:ext cx="5023009" cy="5023009"/>
          </a:xfrm>
          <a:prstGeom prst="rect">
            <a:avLst/>
          </a:prstGeom>
        </p:spPr>
      </p:pic>
      <p:sp>
        <p:nvSpPr>
          <p:cNvPr id="4" name="Text 0"/>
          <p:cNvSpPr/>
          <p:nvPr/>
        </p:nvSpPr>
        <p:spPr>
          <a:xfrm>
            <a:off x="648772" y="578048"/>
            <a:ext cx="5732621" cy="579239"/>
          </a:xfrm>
          <a:prstGeom prst="rect">
            <a:avLst/>
          </a:prstGeom>
          <a:noFill/>
          <a:ln/>
        </p:spPr>
        <p:txBody>
          <a:bodyPr wrap="none" lIns="0" tIns="0" rIns="0" bIns="0" rtlCol="0" anchor="t"/>
          <a:lstStyle/>
          <a:p>
            <a:pPr indent="0" marL="0">
              <a:lnSpc>
                <a:spcPts val="4550"/>
              </a:lnSpc>
              <a:buNone/>
            </a:pPr>
            <a:r>
              <a:rPr lang="en-US" sz="3600" dirty="0">
                <a:solidFill>
                  <a:srgbClr val="201B18"/>
                </a:solidFill>
                <a:latin typeface="Platypi Medium" pitchFamily="34" charset="0"/>
                <a:ea typeface="Platypi Medium" pitchFamily="34" charset="-122"/>
                <a:cs typeface="Platypi Medium" pitchFamily="34" charset="-120"/>
              </a:rPr>
              <a:t>Challenges and Solutions</a:t>
            </a:r>
            <a:endParaRPr lang="en-US" sz="3600" dirty="0"/>
          </a:p>
        </p:txBody>
      </p:sp>
      <p:sp>
        <p:nvSpPr>
          <p:cNvPr id="5" name="Text 1"/>
          <p:cNvSpPr/>
          <p:nvPr/>
        </p:nvSpPr>
        <p:spPr>
          <a:xfrm>
            <a:off x="648772" y="1435298"/>
            <a:ext cx="7846457" cy="593169"/>
          </a:xfrm>
          <a:prstGeom prst="rect">
            <a:avLst/>
          </a:prstGeom>
          <a:noFill/>
          <a:ln/>
        </p:spPr>
        <p:txBody>
          <a:bodyPr wrap="square" lIns="0" tIns="0" rIns="0" bIns="0" rtlCol="0" anchor="t"/>
          <a:lstStyle/>
          <a:p>
            <a:pPr indent="0" marL="0">
              <a:lnSpc>
                <a:spcPts val="2300"/>
              </a:lnSpc>
              <a:buNone/>
            </a:pPr>
            <a:r>
              <a:rPr lang="en-US" sz="1450" dirty="0">
                <a:solidFill>
                  <a:srgbClr val="504C49"/>
                </a:solidFill>
                <a:latin typeface="Source Serif Pro" pitchFamily="34" charset="0"/>
                <a:ea typeface="Source Serif Pro" pitchFamily="34" charset="-122"/>
                <a:cs typeface="Source Serif Pro" pitchFamily="34" charset="-120"/>
              </a:rPr>
              <a:t>The development of the AI Medical Helper presented several challenges, which were addressed through innovative solutions and careful optimization.</a:t>
            </a:r>
            <a:endParaRPr lang="en-US" sz="1450" dirty="0"/>
          </a:p>
        </p:txBody>
      </p:sp>
      <p:sp>
        <p:nvSpPr>
          <p:cNvPr id="6" name="Shape 2"/>
          <p:cNvSpPr/>
          <p:nvPr/>
        </p:nvSpPr>
        <p:spPr>
          <a:xfrm>
            <a:off x="648772" y="2236946"/>
            <a:ext cx="7846457" cy="5414605"/>
          </a:xfrm>
          <a:prstGeom prst="roundRect">
            <a:avLst>
              <a:gd name="adj" fmla="val 514"/>
            </a:avLst>
          </a:prstGeom>
          <a:noFill/>
          <a:ln w="7620">
            <a:solidFill>
              <a:srgbClr val="000000">
                <a:alpha val="8000"/>
              </a:srgbClr>
            </a:solidFill>
            <a:prstDash val="solid"/>
          </a:ln>
        </p:spPr>
      </p:sp>
      <p:sp>
        <p:nvSpPr>
          <p:cNvPr id="7" name="Shape 3"/>
          <p:cNvSpPr/>
          <p:nvPr/>
        </p:nvSpPr>
        <p:spPr>
          <a:xfrm>
            <a:off x="656392" y="2244566"/>
            <a:ext cx="7831217" cy="534233"/>
          </a:xfrm>
          <a:prstGeom prst="rect">
            <a:avLst/>
          </a:prstGeom>
          <a:solidFill>
            <a:srgbClr val="FFFFFF">
              <a:alpha val="4000"/>
            </a:srgbClr>
          </a:solidFill>
          <a:ln/>
        </p:spPr>
      </p:sp>
      <p:sp>
        <p:nvSpPr>
          <p:cNvPr id="8" name="Text 4"/>
          <p:cNvSpPr/>
          <p:nvPr/>
        </p:nvSpPr>
        <p:spPr>
          <a:xfrm>
            <a:off x="841653" y="2363391"/>
            <a:ext cx="3541276" cy="296585"/>
          </a:xfrm>
          <a:prstGeom prst="rect">
            <a:avLst/>
          </a:prstGeom>
          <a:noFill/>
          <a:ln/>
        </p:spPr>
        <p:txBody>
          <a:bodyPr wrap="none" lIns="0" tIns="0" rIns="0" bIns="0" rtlCol="0" anchor="t"/>
          <a:lstStyle/>
          <a:p>
            <a:pPr indent="0" marL="0">
              <a:lnSpc>
                <a:spcPts val="2300"/>
              </a:lnSpc>
              <a:buNone/>
            </a:pPr>
            <a:r>
              <a:rPr lang="en-US" sz="1450" dirty="0">
                <a:solidFill>
                  <a:srgbClr val="504C49"/>
                </a:solidFill>
                <a:latin typeface="Source Serif Pro" pitchFamily="34" charset="0"/>
                <a:ea typeface="Source Serif Pro" pitchFamily="34" charset="-122"/>
                <a:cs typeface="Source Serif Pro" pitchFamily="34" charset="-120"/>
              </a:rPr>
              <a:t>Challenge</a:t>
            </a:r>
            <a:endParaRPr lang="en-US" sz="1450" dirty="0"/>
          </a:p>
        </p:txBody>
      </p:sp>
      <p:sp>
        <p:nvSpPr>
          <p:cNvPr id="9" name="Text 5"/>
          <p:cNvSpPr/>
          <p:nvPr/>
        </p:nvSpPr>
        <p:spPr>
          <a:xfrm>
            <a:off x="4761071" y="2363391"/>
            <a:ext cx="3541276" cy="296585"/>
          </a:xfrm>
          <a:prstGeom prst="rect">
            <a:avLst/>
          </a:prstGeom>
          <a:noFill/>
          <a:ln/>
        </p:spPr>
        <p:txBody>
          <a:bodyPr wrap="none" lIns="0" tIns="0" rIns="0" bIns="0" rtlCol="0" anchor="t"/>
          <a:lstStyle/>
          <a:p>
            <a:pPr indent="0" marL="0">
              <a:lnSpc>
                <a:spcPts val="2300"/>
              </a:lnSpc>
              <a:buNone/>
            </a:pPr>
            <a:r>
              <a:rPr lang="en-US" sz="1450" dirty="0">
                <a:solidFill>
                  <a:srgbClr val="504C49"/>
                </a:solidFill>
                <a:latin typeface="Source Serif Pro" pitchFamily="34" charset="0"/>
                <a:ea typeface="Source Serif Pro" pitchFamily="34" charset="-122"/>
                <a:cs typeface="Source Serif Pro" pitchFamily="34" charset="-120"/>
              </a:rPr>
              <a:t>Solution</a:t>
            </a:r>
            <a:endParaRPr lang="en-US" sz="1450" dirty="0"/>
          </a:p>
        </p:txBody>
      </p:sp>
      <p:sp>
        <p:nvSpPr>
          <p:cNvPr id="10" name="Shape 6"/>
          <p:cNvSpPr/>
          <p:nvPr/>
        </p:nvSpPr>
        <p:spPr>
          <a:xfrm>
            <a:off x="656392" y="2778800"/>
            <a:ext cx="7831217" cy="1423988"/>
          </a:xfrm>
          <a:prstGeom prst="rect">
            <a:avLst/>
          </a:prstGeom>
          <a:solidFill>
            <a:srgbClr val="000000">
              <a:alpha val="4000"/>
            </a:srgbClr>
          </a:solidFill>
          <a:ln/>
        </p:spPr>
      </p:sp>
      <p:sp>
        <p:nvSpPr>
          <p:cNvPr id="11" name="Text 7"/>
          <p:cNvSpPr/>
          <p:nvPr/>
        </p:nvSpPr>
        <p:spPr>
          <a:xfrm>
            <a:off x="841653" y="2897624"/>
            <a:ext cx="3541276" cy="296585"/>
          </a:xfrm>
          <a:prstGeom prst="rect">
            <a:avLst/>
          </a:prstGeom>
          <a:noFill/>
          <a:ln/>
        </p:spPr>
        <p:txBody>
          <a:bodyPr wrap="none" lIns="0" tIns="0" rIns="0" bIns="0" rtlCol="0" anchor="t"/>
          <a:lstStyle/>
          <a:p>
            <a:pPr indent="0" marL="0">
              <a:lnSpc>
                <a:spcPts val="2300"/>
              </a:lnSpc>
              <a:buNone/>
            </a:pPr>
            <a:r>
              <a:rPr lang="en-US" sz="1450" dirty="0">
                <a:solidFill>
                  <a:srgbClr val="504C49"/>
                </a:solidFill>
                <a:latin typeface="Source Serif Pro" pitchFamily="34" charset="0"/>
                <a:ea typeface="Source Serif Pro" pitchFamily="34" charset="-122"/>
                <a:cs typeface="Source Serif Pro" pitchFamily="34" charset="-120"/>
              </a:rPr>
              <a:t>Optimizing query performance</a:t>
            </a:r>
            <a:endParaRPr lang="en-US" sz="1450" dirty="0"/>
          </a:p>
        </p:txBody>
      </p:sp>
      <p:sp>
        <p:nvSpPr>
          <p:cNvPr id="12" name="Text 8"/>
          <p:cNvSpPr/>
          <p:nvPr/>
        </p:nvSpPr>
        <p:spPr>
          <a:xfrm>
            <a:off x="4761071" y="2897624"/>
            <a:ext cx="3541276" cy="1186339"/>
          </a:xfrm>
          <a:prstGeom prst="rect">
            <a:avLst/>
          </a:prstGeom>
          <a:noFill/>
          <a:ln/>
        </p:spPr>
        <p:txBody>
          <a:bodyPr wrap="square" lIns="0" tIns="0" rIns="0" bIns="0" rtlCol="0" anchor="t"/>
          <a:lstStyle/>
          <a:p>
            <a:pPr indent="0" marL="0">
              <a:lnSpc>
                <a:spcPts val="2300"/>
              </a:lnSpc>
              <a:buNone/>
            </a:pPr>
            <a:r>
              <a:rPr lang="en-US" sz="1450" dirty="0">
                <a:solidFill>
                  <a:srgbClr val="504C49"/>
                </a:solidFill>
                <a:latin typeface="Source Serif Pro" pitchFamily="34" charset="0"/>
                <a:ea typeface="Source Serif Pro" pitchFamily="34" charset="-122"/>
                <a:cs typeface="Source Serif Pro" pitchFamily="34" charset="-120"/>
              </a:rPr>
              <a:t>FAISS was used for fast vector search, enabling the system to efficiently retrieve relevant medical data based on user queries.</a:t>
            </a:r>
            <a:endParaRPr lang="en-US" sz="1450" dirty="0"/>
          </a:p>
        </p:txBody>
      </p:sp>
      <p:sp>
        <p:nvSpPr>
          <p:cNvPr id="13" name="Shape 9"/>
          <p:cNvSpPr/>
          <p:nvPr/>
        </p:nvSpPr>
        <p:spPr>
          <a:xfrm>
            <a:off x="656392" y="4202787"/>
            <a:ext cx="7831217" cy="1720572"/>
          </a:xfrm>
          <a:prstGeom prst="rect">
            <a:avLst/>
          </a:prstGeom>
          <a:solidFill>
            <a:srgbClr val="FFFFFF">
              <a:alpha val="4000"/>
            </a:srgbClr>
          </a:solidFill>
          <a:ln/>
        </p:spPr>
      </p:sp>
      <p:sp>
        <p:nvSpPr>
          <p:cNvPr id="14" name="Text 10"/>
          <p:cNvSpPr/>
          <p:nvPr/>
        </p:nvSpPr>
        <p:spPr>
          <a:xfrm>
            <a:off x="841653" y="4321612"/>
            <a:ext cx="3541276" cy="296585"/>
          </a:xfrm>
          <a:prstGeom prst="rect">
            <a:avLst/>
          </a:prstGeom>
          <a:noFill/>
          <a:ln/>
        </p:spPr>
        <p:txBody>
          <a:bodyPr wrap="none" lIns="0" tIns="0" rIns="0" bIns="0" rtlCol="0" anchor="t"/>
          <a:lstStyle/>
          <a:p>
            <a:pPr indent="0" marL="0">
              <a:lnSpc>
                <a:spcPts val="2300"/>
              </a:lnSpc>
              <a:buNone/>
            </a:pPr>
            <a:r>
              <a:rPr lang="en-US" sz="1450" dirty="0">
                <a:solidFill>
                  <a:srgbClr val="504C49"/>
                </a:solidFill>
                <a:latin typeface="Source Serif Pro" pitchFamily="34" charset="0"/>
                <a:ea typeface="Source Serif Pro" pitchFamily="34" charset="-122"/>
                <a:cs typeface="Source Serif Pro" pitchFamily="34" charset="-120"/>
              </a:rPr>
              <a:t>Generating accurate embeddings</a:t>
            </a:r>
            <a:endParaRPr lang="en-US" sz="1450" dirty="0"/>
          </a:p>
        </p:txBody>
      </p:sp>
      <p:sp>
        <p:nvSpPr>
          <p:cNvPr id="15" name="Text 11"/>
          <p:cNvSpPr/>
          <p:nvPr/>
        </p:nvSpPr>
        <p:spPr>
          <a:xfrm>
            <a:off x="4761071" y="4321612"/>
            <a:ext cx="3541276" cy="1482923"/>
          </a:xfrm>
          <a:prstGeom prst="rect">
            <a:avLst/>
          </a:prstGeom>
          <a:noFill/>
          <a:ln/>
        </p:spPr>
        <p:txBody>
          <a:bodyPr wrap="square" lIns="0" tIns="0" rIns="0" bIns="0" rtlCol="0" anchor="t"/>
          <a:lstStyle/>
          <a:p>
            <a:pPr indent="0" marL="0">
              <a:lnSpc>
                <a:spcPts val="2300"/>
              </a:lnSpc>
              <a:buNone/>
            </a:pPr>
            <a:r>
              <a:rPr lang="en-US" sz="1450" dirty="0">
                <a:solidFill>
                  <a:srgbClr val="504C49"/>
                </a:solidFill>
                <a:latin typeface="Source Serif Pro" pitchFamily="34" charset="0"/>
                <a:ea typeface="Source Serif Pro" pitchFamily="34" charset="-122"/>
                <a:cs typeface="Source Serif Pro" pitchFamily="34" charset="-120"/>
              </a:rPr>
              <a:t>Pre-trained Hugging Face models were leveraged to ensure the accuracy and effectiveness of the embeddings, capturing the semantic meaning of the medical data.</a:t>
            </a:r>
            <a:endParaRPr lang="en-US" sz="1450" dirty="0"/>
          </a:p>
        </p:txBody>
      </p:sp>
      <p:sp>
        <p:nvSpPr>
          <p:cNvPr id="16" name="Shape 12"/>
          <p:cNvSpPr/>
          <p:nvPr/>
        </p:nvSpPr>
        <p:spPr>
          <a:xfrm>
            <a:off x="656392" y="5923359"/>
            <a:ext cx="7831217" cy="1720572"/>
          </a:xfrm>
          <a:prstGeom prst="rect">
            <a:avLst/>
          </a:prstGeom>
          <a:solidFill>
            <a:srgbClr val="000000">
              <a:alpha val="4000"/>
            </a:srgbClr>
          </a:solidFill>
          <a:ln/>
        </p:spPr>
      </p:sp>
      <p:sp>
        <p:nvSpPr>
          <p:cNvPr id="17" name="Text 13"/>
          <p:cNvSpPr/>
          <p:nvPr/>
        </p:nvSpPr>
        <p:spPr>
          <a:xfrm>
            <a:off x="841653" y="6042184"/>
            <a:ext cx="3541276" cy="296585"/>
          </a:xfrm>
          <a:prstGeom prst="rect">
            <a:avLst/>
          </a:prstGeom>
          <a:noFill/>
          <a:ln/>
        </p:spPr>
        <p:txBody>
          <a:bodyPr wrap="none" lIns="0" tIns="0" rIns="0" bIns="0" rtlCol="0" anchor="t"/>
          <a:lstStyle/>
          <a:p>
            <a:pPr indent="0" marL="0">
              <a:lnSpc>
                <a:spcPts val="2300"/>
              </a:lnSpc>
              <a:buNone/>
            </a:pPr>
            <a:r>
              <a:rPr lang="en-US" sz="1450" dirty="0">
                <a:solidFill>
                  <a:srgbClr val="504C49"/>
                </a:solidFill>
                <a:latin typeface="Source Serif Pro" pitchFamily="34" charset="0"/>
                <a:ea typeface="Source Serif Pro" pitchFamily="34" charset="-122"/>
                <a:cs typeface="Source Serif Pro" pitchFamily="34" charset="-120"/>
              </a:rPr>
              <a:t>Prompt engineering for LLM</a:t>
            </a:r>
            <a:endParaRPr lang="en-US" sz="1450" dirty="0"/>
          </a:p>
        </p:txBody>
      </p:sp>
      <p:sp>
        <p:nvSpPr>
          <p:cNvPr id="18" name="Text 14"/>
          <p:cNvSpPr/>
          <p:nvPr/>
        </p:nvSpPr>
        <p:spPr>
          <a:xfrm>
            <a:off x="4761071" y="6042184"/>
            <a:ext cx="3541276" cy="1482923"/>
          </a:xfrm>
          <a:prstGeom prst="rect">
            <a:avLst/>
          </a:prstGeom>
          <a:noFill/>
          <a:ln/>
        </p:spPr>
        <p:txBody>
          <a:bodyPr wrap="square" lIns="0" tIns="0" rIns="0" bIns="0" rtlCol="0" anchor="t"/>
          <a:lstStyle/>
          <a:p>
            <a:pPr indent="0" marL="0">
              <a:lnSpc>
                <a:spcPts val="2300"/>
              </a:lnSpc>
              <a:buNone/>
            </a:pPr>
            <a:r>
              <a:rPr lang="en-US" sz="1450" dirty="0">
                <a:solidFill>
                  <a:srgbClr val="504C49"/>
                </a:solidFill>
                <a:latin typeface="Source Serif Pro" pitchFamily="34" charset="0"/>
                <a:ea typeface="Source Serif Pro" pitchFamily="34" charset="-122"/>
                <a:cs typeface="Source Serif Pro" pitchFamily="34" charset="-120"/>
              </a:rPr>
              <a:t>Iterative refinement of prompts was conducted to ensure that Google PaLM could process user queries accurately and generate precise and informative responses.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13924"/>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Future Scope</a:t>
            </a:r>
            <a:endParaRPr lang="en-US" sz="4450" dirty="0"/>
          </a:p>
        </p:txBody>
      </p:sp>
      <p:sp>
        <p:nvSpPr>
          <p:cNvPr id="3" name="Text 1"/>
          <p:cNvSpPr/>
          <p:nvPr/>
        </p:nvSpPr>
        <p:spPr>
          <a:xfrm>
            <a:off x="793790" y="2076331"/>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AI Medical Helper is a work in progress, with a roadmap for continuous improvement and expansion of its capabilities.</a:t>
            </a:r>
            <a:endParaRPr lang="en-US" sz="1750" dirty="0"/>
          </a:p>
        </p:txBody>
      </p:sp>
      <p:sp>
        <p:nvSpPr>
          <p:cNvPr id="4" name="Shape 2"/>
          <p:cNvSpPr/>
          <p:nvPr/>
        </p:nvSpPr>
        <p:spPr>
          <a:xfrm>
            <a:off x="793790" y="2949535"/>
            <a:ext cx="510302" cy="510302"/>
          </a:xfrm>
          <a:prstGeom prst="roundRect">
            <a:avLst>
              <a:gd name="adj" fmla="val 6667"/>
            </a:avLst>
          </a:prstGeom>
          <a:solidFill>
            <a:srgbClr val="F9F7F7"/>
          </a:solidFill>
          <a:ln/>
        </p:spPr>
      </p:sp>
      <p:sp>
        <p:nvSpPr>
          <p:cNvPr id="5" name="Text 3"/>
          <p:cNvSpPr/>
          <p:nvPr/>
        </p:nvSpPr>
        <p:spPr>
          <a:xfrm>
            <a:off x="972503" y="3034546"/>
            <a:ext cx="152757" cy="34028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1</a:t>
            </a:r>
            <a:endParaRPr lang="en-US" sz="2650" dirty="0"/>
          </a:p>
        </p:txBody>
      </p:sp>
      <p:sp>
        <p:nvSpPr>
          <p:cNvPr id="6" name="Text 4"/>
          <p:cNvSpPr/>
          <p:nvPr/>
        </p:nvSpPr>
        <p:spPr>
          <a:xfrm>
            <a:off x="1530906" y="294953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Dataset Expansion</a:t>
            </a:r>
            <a:endParaRPr lang="en-US" sz="2200" dirty="0"/>
          </a:p>
        </p:txBody>
      </p:sp>
      <p:sp>
        <p:nvSpPr>
          <p:cNvPr id="7" name="Text 5"/>
          <p:cNvSpPr/>
          <p:nvPr/>
        </p:nvSpPr>
        <p:spPr>
          <a:xfrm>
            <a:off x="1530906" y="3439954"/>
            <a:ext cx="5670947"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Expanding the dataset to include a wider range of diseases, treatments, and medical information will enhance the system's knowledge base and improve its ability to provide comprehensive answers.</a:t>
            </a:r>
            <a:endParaRPr lang="en-US" sz="1750" dirty="0"/>
          </a:p>
        </p:txBody>
      </p:sp>
      <p:sp>
        <p:nvSpPr>
          <p:cNvPr id="8" name="Shape 6"/>
          <p:cNvSpPr/>
          <p:nvPr/>
        </p:nvSpPr>
        <p:spPr>
          <a:xfrm>
            <a:off x="7428667" y="2949535"/>
            <a:ext cx="510302" cy="510302"/>
          </a:xfrm>
          <a:prstGeom prst="roundRect">
            <a:avLst>
              <a:gd name="adj" fmla="val 6667"/>
            </a:avLst>
          </a:prstGeom>
          <a:solidFill>
            <a:srgbClr val="F9F7F7"/>
          </a:solidFill>
          <a:ln/>
        </p:spPr>
      </p:sp>
      <p:sp>
        <p:nvSpPr>
          <p:cNvPr id="9" name="Text 7"/>
          <p:cNvSpPr/>
          <p:nvPr/>
        </p:nvSpPr>
        <p:spPr>
          <a:xfrm>
            <a:off x="7573923" y="3034546"/>
            <a:ext cx="219789" cy="34028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2</a:t>
            </a:r>
            <a:endParaRPr lang="en-US" sz="2650" dirty="0"/>
          </a:p>
        </p:txBody>
      </p:sp>
      <p:sp>
        <p:nvSpPr>
          <p:cNvPr id="10" name="Text 8"/>
          <p:cNvSpPr/>
          <p:nvPr/>
        </p:nvSpPr>
        <p:spPr>
          <a:xfrm>
            <a:off x="8165783" y="2949535"/>
            <a:ext cx="3951327"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User Interface Enhancement</a:t>
            </a:r>
            <a:endParaRPr lang="en-US" sz="2200" dirty="0"/>
          </a:p>
        </p:txBody>
      </p:sp>
      <p:sp>
        <p:nvSpPr>
          <p:cNvPr id="11" name="Text 9"/>
          <p:cNvSpPr/>
          <p:nvPr/>
        </p:nvSpPr>
        <p:spPr>
          <a:xfrm>
            <a:off x="8165783" y="3439954"/>
            <a:ext cx="5670947" cy="1088708"/>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Integrating voice query capabilities will further improve user experience, allowing users to interact with the system naturally and conveniently.</a:t>
            </a:r>
            <a:endParaRPr lang="en-US" sz="1750" dirty="0"/>
          </a:p>
        </p:txBody>
      </p:sp>
      <p:sp>
        <p:nvSpPr>
          <p:cNvPr id="12" name="Shape 10"/>
          <p:cNvSpPr/>
          <p:nvPr/>
        </p:nvSpPr>
        <p:spPr>
          <a:xfrm>
            <a:off x="793790" y="5373529"/>
            <a:ext cx="510302" cy="510302"/>
          </a:xfrm>
          <a:prstGeom prst="roundRect">
            <a:avLst>
              <a:gd name="adj" fmla="val 6667"/>
            </a:avLst>
          </a:prstGeom>
          <a:solidFill>
            <a:srgbClr val="F9F7F7"/>
          </a:solidFill>
          <a:ln/>
        </p:spPr>
      </p:sp>
      <p:sp>
        <p:nvSpPr>
          <p:cNvPr id="13" name="Text 11"/>
          <p:cNvSpPr/>
          <p:nvPr/>
        </p:nvSpPr>
        <p:spPr>
          <a:xfrm>
            <a:off x="942737" y="5458539"/>
            <a:ext cx="212288" cy="34028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3</a:t>
            </a:r>
            <a:endParaRPr lang="en-US" sz="2650" dirty="0"/>
          </a:p>
        </p:txBody>
      </p:sp>
      <p:sp>
        <p:nvSpPr>
          <p:cNvPr id="14" name="Text 12"/>
          <p:cNvSpPr/>
          <p:nvPr/>
        </p:nvSpPr>
        <p:spPr>
          <a:xfrm>
            <a:off x="1530906" y="5373529"/>
            <a:ext cx="3766899"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Real-Time Medical Updates</a:t>
            </a:r>
            <a:endParaRPr lang="en-US" sz="2200" dirty="0"/>
          </a:p>
        </p:txBody>
      </p:sp>
      <p:sp>
        <p:nvSpPr>
          <p:cNvPr id="15" name="Text 13"/>
          <p:cNvSpPr/>
          <p:nvPr/>
        </p:nvSpPr>
        <p:spPr>
          <a:xfrm>
            <a:off x="1530906" y="5863947"/>
            <a:ext cx="5670947"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Integrating with external APIs to access real-time medical updates will ensure that the system provides users with the most up-to-date and accurate information.</a:t>
            </a:r>
            <a:endParaRPr lang="en-US" sz="1750" dirty="0"/>
          </a:p>
        </p:txBody>
      </p:sp>
      <p:sp>
        <p:nvSpPr>
          <p:cNvPr id="16" name="Shape 14"/>
          <p:cNvSpPr/>
          <p:nvPr/>
        </p:nvSpPr>
        <p:spPr>
          <a:xfrm>
            <a:off x="7428667" y="5373529"/>
            <a:ext cx="510302" cy="510302"/>
          </a:xfrm>
          <a:prstGeom prst="roundRect">
            <a:avLst>
              <a:gd name="adj" fmla="val 6667"/>
            </a:avLst>
          </a:prstGeom>
          <a:solidFill>
            <a:srgbClr val="F9F7F7"/>
          </a:solidFill>
          <a:ln/>
        </p:spPr>
      </p:sp>
      <p:sp>
        <p:nvSpPr>
          <p:cNvPr id="17" name="Text 15"/>
          <p:cNvSpPr/>
          <p:nvPr/>
        </p:nvSpPr>
        <p:spPr>
          <a:xfrm>
            <a:off x="7570470" y="5458539"/>
            <a:ext cx="226576" cy="34028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4</a:t>
            </a:r>
            <a:endParaRPr lang="en-US" sz="2650" dirty="0"/>
          </a:p>
        </p:txBody>
      </p:sp>
      <p:sp>
        <p:nvSpPr>
          <p:cNvPr id="18" name="Text 16"/>
          <p:cNvSpPr/>
          <p:nvPr/>
        </p:nvSpPr>
        <p:spPr>
          <a:xfrm>
            <a:off x="8165783" y="5373529"/>
            <a:ext cx="4030980"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Mobile Platform Deployment</a:t>
            </a:r>
            <a:endParaRPr lang="en-US" sz="2200" dirty="0"/>
          </a:p>
        </p:txBody>
      </p:sp>
      <p:sp>
        <p:nvSpPr>
          <p:cNvPr id="19" name="Text 17"/>
          <p:cNvSpPr/>
          <p:nvPr/>
        </p:nvSpPr>
        <p:spPr>
          <a:xfrm>
            <a:off x="8165783" y="5863947"/>
            <a:ext cx="5670947"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Deploying the AI Medical Helper on mobile platforms (Android and iOS) will make it accessible to a wider audience and provide users with on-the-go access to medical information.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5086" y="539234"/>
            <a:ext cx="5232202" cy="611743"/>
          </a:xfrm>
          <a:prstGeom prst="rect">
            <a:avLst/>
          </a:prstGeom>
          <a:noFill/>
          <a:ln/>
        </p:spPr>
        <p:txBody>
          <a:bodyPr wrap="none" lIns="0" tIns="0" rIns="0" bIns="0" rtlCol="0" anchor="t"/>
          <a:lstStyle/>
          <a:p>
            <a:pPr indent="0" marL="0">
              <a:lnSpc>
                <a:spcPts val="4800"/>
              </a:lnSpc>
              <a:buNone/>
            </a:pPr>
            <a:r>
              <a:rPr lang="en-US" sz="3850" dirty="0">
                <a:solidFill>
                  <a:srgbClr val="201B18"/>
                </a:solidFill>
                <a:latin typeface="Platypi Medium" pitchFamily="34" charset="0"/>
                <a:ea typeface="Platypi Medium" pitchFamily="34" charset="-122"/>
                <a:cs typeface="Platypi Medium" pitchFamily="34" charset="-120"/>
              </a:rPr>
              <a:t>Project Idea Roadmap</a:t>
            </a:r>
            <a:endParaRPr lang="en-US" sz="3850" dirty="0"/>
          </a:p>
        </p:txBody>
      </p:sp>
      <p:sp>
        <p:nvSpPr>
          <p:cNvPr id="3" name="Text 1"/>
          <p:cNvSpPr/>
          <p:nvPr/>
        </p:nvSpPr>
        <p:spPr>
          <a:xfrm>
            <a:off x="685086" y="1542455"/>
            <a:ext cx="13260229" cy="313134"/>
          </a:xfrm>
          <a:prstGeom prst="rect">
            <a:avLst/>
          </a:prstGeom>
          <a:noFill/>
          <a:ln/>
        </p:spPr>
        <p:txBody>
          <a:bodyPr wrap="none" lIns="0" tIns="0" rIns="0" bIns="0" rtlCol="0" anchor="t"/>
          <a:lstStyle/>
          <a:p>
            <a:pPr indent="0" marL="0">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The development of the AI Medical Helper follows a structured roadmap, ensuring a systematic approach to project execution.</a:t>
            </a:r>
            <a:endParaRPr lang="en-US" sz="1500" dirty="0"/>
          </a:p>
        </p:txBody>
      </p:sp>
      <p:sp>
        <p:nvSpPr>
          <p:cNvPr id="4" name="Shape 2"/>
          <p:cNvSpPr/>
          <p:nvPr/>
        </p:nvSpPr>
        <p:spPr>
          <a:xfrm>
            <a:off x="7303770" y="2075736"/>
            <a:ext cx="22860" cy="5614511"/>
          </a:xfrm>
          <a:prstGeom prst="roundRect">
            <a:avLst>
              <a:gd name="adj" fmla="val 128455"/>
            </a:avLst>
          </a:prstGeom>
          <a:solidFill>
            <a:srgbClr val="D8D4D4"/>
          </a:solidFill>
          <a:ln/>
        </p:spPr>
      </p:sp>
      <p:sp>
        <p:nvSpPr>
          <p:cNvPr id="5" name="Shape 3"/>
          <p:cNvSpPr/>
          <p:nvPr/>
        </p:nvSpPr>
        <p:spPr>
          <a:xfrm>
            <a:off x="6432768" y="2504599"/>
            <a:ext cx="685086" cy="22860"/>
          </a:xfrm>
          <a:prstGeom prst="roundRect">
            <a:avLst>
              <a:gd name="adj" fmla="val 128455"/>
            </a:avLst>
          </a:prstGeom>
          <a:solidFill>
            <a:srgbClr val="D8D4D4"/>
          </a:solidFill>
          <a:ln/>
        </p:spPr>
      </p:sp>
      <p:sp>
        <p:nvSpPr>
          <p:cNvPr id="6" name="Shape 4"/>
          <p:cNvSpPr/>
          <p:nvPr/>
        </p:nvSpPr>
        <p:spPr>
          <a:xfrm>
            <a:off x="7094994" y="2295882"/>
            <a:ext cx="440412" cy="440412"/>
          </a:xfrm>
          <a:prstGeom prst="roundRect">
            <a:avLst>
              <a:gd name="adj" fmla="val 6668"/>
            </a:avLst>
          </a:prstGeom>
          <a:solidFill>
            <a:srgbClr val="F9F7F7"/>
          </a:solidFill>
          <a:ln/>
        </p:spPr>
      </p:sp>
      <p:sp>
        <p:nvSpPr>
          <p:cNvPr id="7" name="Text 5"/>
          <p:cNvSpPr/>
          <p:nvPr/>
        </p:nvSpPr>
        <p:spPr>
          <a:xfrm>
            <a:off x="7249299" y="2369225"/>
            <a:ext cx="131802" cy="293608"/>
          </a:xfrm>
          <a:prstGeom prst="rect">
            <a:avLst/>
          </a:prstGeom>
          <a:noFill/>
          <a:ln/>
        </p:spPr>
        <p:txBody>
          <a:bodyPr wrap="none" lIns="0" tIns="0" rIns="0" bIns="0" rtlCol="0" anchor="t"/>
          <a:lstStyle/>
          <a:p>
            <a:pPr algn="ctr" indent="0" marL="0">
              <a:lnSpc>
                <a:spcPts val="2300"/>
              </a:lnSpc>
              <a:buNone/>
            </a:pPr>
            <a:r>
              <a:rPr lang="en-US" sz="2300" dirty="0">
                <a:solidFill>
                  <a:srgbClr val="504C49"/>
                </a:solidFill>
                <a:latin typeface="Platypi Medium" pitchFamily="34" charset="0"/>
                <a:ea typeface="Platypi Medium" pitchFamily="34" charset="-122"/>
                <a:cs typeface="Platypi Medium" pitchFamily="34" charset="-120"/>
              </a:rPr>
              <a:t>1</a:t>
            </a:r>
            <a:endParaRPr lang="en-US" sz="2300" dirty="0"/>
          </a:p>
        </p:txBody>
      </p:sp>
      <p:sp>
        <p:nvSpPr>
          <p:cNvPr id="8" name="Text 6"/>
          <p:cNvSpPr/>
          <p:nvPr/>
        </p:nvSpPr>
        <p:spPr>
          <a:xfrm>
            <a:off x="1392198" y="2271474"/>
            <a:ext cx="4846320" cy="305753"/>
          </a:xfrm>
          <a:prstGeom prst="rect">
            <a:avLst/>
          </a:prstGeom>
          <a:noFill/>
          <a:ln/>
        </p:spPr>
        <p:txBody>
          <a:bodyPr wrap="none" lIns="0" tIns="0" rIns="0" bIns="0" rtlCol="0" anchor="t"/>
          <a:lstStyle/>
          <a:p>
            <a:pPr algn="r"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Phase 1: Conceptualization and Planning</a:t>
            </a:r>
            <a:endParaRPr lang="en-US" sz="1900" dirty="0"/>
          </a:p>
        </p:txBody>
      </p:sp>
      <p:sp>
        <p:nvSpPr>
          <p:cNvPr id="9" name="Text 7"/>
          <p:cNvSpPr/>
          <p:nvPr/>
        </p:nvSpPr>
        <p:spPr>
          <a:xfrm>
            <a:off x="685086" y="2694623"/>
            <a:ext cx="5553432" cy="939403"/>
          </a:xfrm>
          <a:prstGeom prst="rect">
            <a:avLst/>
          </a:prstGeom>
          <a:noFill/>
          <a:ln/>
        </p:spPr>
        <p:txBody>
          <a:bodyPr wrap="square" lIns="0" tIns="0" rIns="0" bIns="0" rtlCol="0" anchor="t"/>
          <a:lstStyle/>
          <a:p>
            <a:pPr algn="r" indent="0" marL="0">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This phase focuses on defining the problem, gathering relevant datasets, and planning the system architecture, ensuring a strong foundation for the project.</a:t>
            </a:r>
            <a:endParaRPr lang="en-US" sz="1500" dirty="0"/>
          </a:p>
        </p:txBody>
      </p:sp>
      <p:sp>
        <p:nvSpPr>
          <p:cNvPr id="10" name="Shape 8"/>
          <p:cNvSpPr/>
          <p:nvPr/>
        </p:nvSpPr>
        <p:spPr>
          <a:xfrm>
            <a:off x="7512546" y="3483293"/>
            <a:ext cx="685086" cy="22860"/>
          </a:xfrm>
          <a:prstGeom prst="roundRect">
            <a:avLst>
              <a:gd name="adj" fmla="val 128455"/>
            </a:avLst>
          </a:prstGeom>
          <a:solidFill>
            <a:srgbClr val="D8D4D4"/>
          </a:solidFill>
          <a:ln/>
        </p:spPr>
      </p:sp>
      <p:sp>
        <p:nvSpPr>
          <p:cNvPr id="11" name="Shape 9"/>
          <p:cNvSpPr/>
          <p:nvPr/>
        </p:nvSpPr>
        <p:spPr>
          <a:xfrm>
            <a:off x="7094994" y="3274576"/>
            <a:ext cx="440412" cy="440412"/>
          </a:xfrm>
          <a:prstGeom prst="roundRect">
            <a:avLst>
              <a:gd name="adj" fmla="val 6668"/>
            </a:avLst>
          </a:prstGeom>
          <a:solidFill>
            <a:srgbClr val="F9F7F7"/>
          </a:solidFill>
          <a:ln/>
        </p:spPr>
      </p:sp>
      <p:sp>
        <p:nvSpPr>
          <p:cNvPr id="12" name="Text 10"/>
          <p:cNvSpPr/>
          <p:nvPr/>
        </p:nvSpPr>
        <p:spPr>
          <a:xfrm>
            <a:off x="7220367" y="3347918"/>
            <a:ext cx="189667" cy="293608"/>
          </a:xfrm>
          <a:prstGeom prst="rect">
            <a:avLst/>
          </a:prstGeom>
          <a:noFill/>
          <a:ln/>
        </p:spPr>
        <p:txBody>
          <a:bodyPr wrap="none" lIns="0" tIns="0" rIns="0" bIns="0" rtlCol="0" anchor="t"/>
          <a:lstStyle/>
          <a:p>
            <a:pPr algn="ctr" indent="0" marL="0">
              <a:lnSpc>
                <a:spcPts val="2300"/>
              </a:lnSpc>
              <a:buNone/>
            </a:pPr>
            <a:r>
              <a:rPr lang="en-US" sz="2300" dirty="0">
                <a:solidFill>
                  <a:srgbClr val="504C49"/>
                </a:solidFill>
                <a:latin typeface="Platypi Medium" pitchFamily="34" charset="0"/>
                <a:ea typeface="Platypi Medium" pitchFamily="34" charset="-122"/>
                <a:cs typeface="Platypi Medium" pitchFamily="34" charset="-120"/>
              </a:rPr>
              <a:t>2</a:t>
            </a:r>
            <a:endParaRPr lang="en-US" sz="2300" dirty="0"/>
          </a:p>
        </p:txBody>
      </p:sp>
      <p:sp>
        <p:nvSpPr>
          <p:cNvPr id="13" name="Text 11"/>
          <p:cNvSpPr/>
          <p:nvPr/>
        </p:nvSpPr>
        <p:spPr>
          <a:xfrm>
            <a:off x="8391882" y="3250168"/>
            <a:ext cx="5553432" cy="611505"/>
          </a:xfrm>
          <a:prstGeom prst="rect">
            <a:avLst/>
          </a:prstGeom>
          <a:noFill/>
          <a:ln/>
        </p:spPr>
        <p:txBody>
          <a:bodyPr wrap="square" lIns="0" tIns="0" rIns="0" bIns="0" rtlCol="0" anchor="t"/>
          <a:lstStyle/>
          <a:p>
            <a:pPr algn="l"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Phase 2: Data Preparation and Embedding Generation</a:t>
            </a:r>
            <a:endParaRPr lang="en-US" sz="1900" dirty="0"/>
          </a:p>
        </p:txBody>
      </p:sp>
      <p:sp>
        <p:nvSpPr>
          <p:cNvPr id="14" name="Text 12"/>
          <p:cNvSpPr/>
          <p:nvPr/>
        </p:nvSpPr>
        <p:spPr>
          <a:xfrm>
            <a:off x="8391882" y="3979069"/>
            <a:ext cx="5553432" cy="1252538"/>
          </a:xfrm>
          <a:prstGeom prst="rect">
            <a:avLst/>
          </a:prstGeom>
          <a:noFill/>
          <a:ln/>
        </p:spPr>
        <p:txBody>
          <a:bodyPr wrap="square" lIns="0" tIns="0" rIns="0" bIns="0" rtlCol="0" anchor="t"/>
          <a:lstStyle/>
          <a:p>
            <a:pPr algn="l" indent="0" marL="0">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This phase involves developing embeddings for the medical data, integrating a vector database, and creating prompts for the LLM, laying the groundwork for accurate and efficient information retrieval.</a:t>
            </a:r>
            <a:endParaRPr lang="en-US" sz="1500" dirty="0"/>
          </a:p>
        </p:txBody>
      </p:sp>
      <p:sp>
        <p:nvSpPr>
          <p:cNvPr id="15" name="Shape 13"/>
          <p:cNvSpPr/>
          <p:nvPr/>
        </p:nvSpPr>
        <p:spPr>
          <a:xfrm>
            <a:off x="6432768" y="4767620"/>
            <a:ext cx="685086" cy="22860"/>
          </a:xfrm>
          <a:prstGeom prst="roundRect">
            <a:avLst>
              <a:gd name="adj" fmla="val 128455"/>
            </a:avLst>
          </a:prstGeom>
          <a:solidFill>
            <a:srgbClr val="D8D4D4"/>
          </a:solidFill>
          <a:ln/>
        </p:spPr>
      </p:sp>
      <p:sp>
        <p:nvSpPr>
          <p:cNvPr id="16" name="Shape 14"/>
          <p:cNvSpPr/>
          <p:nvPr/>
        </p:nvSpPr>
        <p:spPr>
          <a:xfrm>
            <a:off x="7094994" y="4558903"/>
            <a:ext cx="440412" cy="440412"/>
          </a:xfrm>
          <a:prstGeom prst="roundRect">
            <a:avLst>
              <a:gd name="adj" fmla="val 6668"/>
            </a:avLst>
          </a:prstGeom>
          <a:solidFill>
            <a:srgbClr val="F9F7F7"/>
          </a:solidFill>
          <a:ln/>
        </p:spPr>
      </p:sp>
      <p:sp>
        <p:nvSpPr>
          <p:cNvPr id="17" name="Text 15"/>
          <p:cNvSpPr/>
          <p:nvPr/>
        </p:nvSpPr>
        <p:spPr>
          <a:xfrm>
            <a:off x="7223581" y="4632246"/>
            <a:ext cx="183237" cy="293608"/>
          </a:xfrm>
          <a:prstGeom prst="rect">
            <a:avLst/>
          </a:prstGeom>
          <a:noFill/>
          <a:ln/>
        </p:spPr>
        <p:txBody>
          <a:bodyPr wrap="none" lIns="0" tIns="0" rIns="0" bIns="0" rtlCol="0" anchor="t"/>
          <a:lstStyle/>
          <a:p>
            <a:pPr algn="ctr" indent="0" marL="0">
              <a:lnSpc>
                <a:spcPts val="2300"/>
              </a:lnSpc>
              <a:buNone/>
            </a:pPr>
            <a:r>
              <a:rPr lang="en-US" sz="2300" dirty="0">
                <a:solidFill>
                  <a:srgbClr val="504C49"/>
                </a:solidFill>
                <a:latin typeface="Platypi Medium" pitchFamily="34" charset="0"/>
                <a:ea typeface="Platypi Medium" pitchFamily="34" charset="-122"/>
                <a:cs typeface="Platypi Medium" pitchFamily="34" charset="-120"/>
              </a:rPr>
              <a:t>3</a:t>
            </a:r>
            <a:endParaRPr lang="en-US" sz="2300" dirty="0"/>
          </a:p>
        </p:txBody>
      </p:sp>
      <p:sp>
        <p:nvSpPr>
          <p:cNvPr id="18" name="Text 16"/>
          <p:cNvSpPr/>
          <p:nvPr/>
        </p:nvSpPr>
        <p:spPr>
          <a:xfrm>
            <a:off x="685086" y="4534495"/>
            <a:ext cx="5553432" cy="611505"/>
          </a:xfrm>
          <a:prstGeom prst="rect">
            <a:avLst/>
          </a:prstGeom>
          <a:noFill/>
          <a:ln/>
        </p:spPr>
        <p:txBody>
          <a:bodyPr wrap="square" lIns="0" tIns="0" rIns="0" bIns="0" rtlCol="0" anchor="t"/>
          <a:lstStyle/>
          <a:p>
            <a:pPr algn="r"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Phase 3: User Interface Development and LLM Integration</a:t>
            </a:r>
            <a:endParaRPr lang="en-US" sz="1900" dirty="0"/>
          </a:p>
        </p:txBody>
      </p:sp>
      <p:sp>
        <p:nvSpPr>
          <p:cNvPr id="19" name="Text 17"/>
          <p:cNvSpPr/>
          <p:nvPr/>
        </p:nvSpPr>
        <p:spPr>
          <a:xfrm>
            <a:off x="685086" y="5263396"/>
            <a:ext cx="5553432" cy="939403"/>
          </a:xfrm>
          <a:prstGeom prst="rect">
            <a:avLst/>
          </a:prstGeom>
          <a:noFill/>
          <a:ln/>
        </p:spPr>
        <p:txBody>
          <a:bodyPr wrap="square" lIns="0" tIns="0" rIns="0" bIns="0" rtlCol="0" anchor="t"/>
          <a:lstStyle/>
          <a:p>
            <a:pPr algn="r" indent="0" marL="0">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This phase focuses on building a user-friendly Streamlit UI and integrating Google PaLM for processing queries and generating responses, bringing the system to life.</a:t>
            </a:r>
            <a:endParaRPr lang="en-US" sz="1500" dirty="0"/>
          </a:p>
        </p:txBody>
      </p:sp>
      <p:sp>
        <p:nvSpPr>
          <p:cNvPr id="20" name="Shape 18"/>
          <p:cNvSpPr/>
          <p:nvPr/>
        </p:nvSpPr>
        <p:spPr>
          <a:xfrm>
            <a:off x="7512546" y="6051947"/>
            <a:ext cx="685086" cy="22860"/>
          </a:xfrm>
          <a:prstGeom prst="roundRect">
            <a:avLst>
              <a:gd name="adj" fmla="val 128455"/>
            </a:avLst>
          </a:prstGeom>
          <a:solidFill>
            <a:srgbClr val="D8D4D4"/>
          </a:solidFill>
          <a:ln/>
        </p:spPr>
      </p:sp>
      <p:sp>
        <p:nvSpPr>
          <p:cNvPr id="21" name="Shape 19"/>
          <p:cNvSpPr/>
          <p:nvPr/>
        </p:nvSpPr>
        <p:spPr>
          <a:xfrm>
            <a:off x="7094994" y="5843230"/>
            <a:ext cx="440412" cy="440412"/>
          </a:xfrm>
          <a:prstGeom prst="roundRect">
            <a:avLst>
              <a:gd name="adj" fmla="val 6668"/>
            </a:avLst>
          </a:prstGeom>
          <a:solidFill>
            <a:srgbClr val="F9F7F7"/>
          </a:solidFill>
          <a:ln/>
        </p:spPr>
      </p:sp>
      <p:sp>
        <p:nvSpPr>
          <p:cNvPr id="22" name="Text 20"/>
          <p:cNvSpPr/>
          <p:nvPr/>
        </p:nvSpPr>
        <p:spPr>
          <a:xfrm>
            <a:off x="7217390" y="5916573"/>
            <a:ext cx="195501" cy="293608"/>
          </a:xfrm>
          <a:prstGeom prst="rect">
            <a:avLst/>
          </a:prstGeom>
          <a:noFill/>
          <a:ln/>
        </p:spPr>
        <p:txBody>
          <a:bodyPr wrap="none" lIns="0" tIns="0" rIns="0" bIns="0" rtlCol="0" anchor="t"/>
          <a:lstStyle/>
          <a:p>
            <a:pPr algn="ctr" indent="0" marL="0">
              <a:lnSpc>
                <a:spcPts val="2300"/>
              </a:lnSpc>
              <a:buNone/>
            </a:pPr>
            <a:r>
              <a:rPr lang="en-US" sz="2300" dirty="0">
                <a:solidFill>
                  <a:srgbClr val="504C49"/>
                </a:solidFill>
                <a:latin typeface="Platypi Medium" pitchFamily="34" charset="0"/>
                <a:ea typeface="Platypi Medium" pitchFamily="34" charset="-122"/>
                <a:cs typeface="Platypi Medium" pitchFamily="34" charset="-120"/>
              </a:rPr>
              <a:t>4</a:t>
            </a:r>
            <a:endParaRPr lang="en-US" sz="2300" dirty="0"/>
          </a:p>
        </p:txBody>
      </p:sp>
      <p:sp>
        <p:nvSpPr>
          <p:cNvPr id="23" name="Text 21"/>
          <p:cNvSpPr/>
          <p:nvPr/>
        </p:nvSpPr>
        <p:spPr>
          <a:xfrm>
            <a:off x="8391882" y="5818823"/>
            <a:ext cx="3929063" cy="305753"/>
          </a:xfrm>
          <a:prstGeom prst="rect">
            <a:avLst/>
          </a:prstGeom>
          <a:noFill/>
          <a:ln/>
        </p:spPr>
        <p:txBody>
          <a:bodyPr wrap="none" lIns="0" tIns="0" rIns="0" bIns="0" rtlCol="0" anchor="t"/>
          <a:lstStyle/>
          <a:p>
            <a:pPr algn="l"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Phase 4: Testing and Refinement</a:t>
            </a:r>
            <a:endParaRPr lang="en-US" sz="1900" dirty="0"/>
          </a:p>
        </p:txBody>
      </p:sp>
      <p:sp>
        <p:nvSpPr>
          <p:cNvPr id="24" name="Text 22"/>
          <p:cNvSpPr/>
          <p:nvPr/>
        </p:nvSpPr>
        <p:spPr>
          <a:xfrm>
            <a:off x="8391882" y="6241971"/>
            <a:ext cx="5553432" cy="1252538"/>
          </a:xfrm>
          <a:prstGeom prst="rect">
            <a:avLst/>
          </a:prstGeom>
          <a:noFill/>
          <a:ln/>
        </p:spPr>
        <p:txBody>
          <a:bodyPr wrap="square" lIns="0" tIns="0" rIns="0" bIns="0" rtlCol="0" anchor="t"/>
          <a:lstStyle/>
          <a:p>
            <a:pPr algn="l" indent="0" marL="0">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This phase involves testing the system with sample queries, gathering user feedback, and iteratively refining the system based on the insights gained, ensuring optimal performance and accuracy.</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2024-11-25T01:07:47Z</dcterms:created>
  <dcterms:modified xsi:type="dcterms:W3CDTF">2024-11-25T01:07:47Z</dcterms:modified>
</cp:coreProperties>
</file>